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ags/tag2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2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3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4.xml" ContentType="application/vnd.openxmlformats-officedocument.presentationml.notesSl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5.xml" ContentType="application/vnd.openxmlformats-officedocument.presentationml.notesSlid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6.xml" ContentType="application/vnd.openxmlformats-officedocument.presentationml.notesSlide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8" r:id="rId4"/>
  </p:sldMasterIdLst>
  <p:notesMasterIdLst>
    <p:notesMasterId r:id="rId16"/>
  </p:notesMasterIdLst>
  <p:sldIdLst>
    <p:sldId id="3284" r:id="rId5"/>
    <p:sldId id="2569" r:id="rId6"/>
    <p:sldId id="3275" r:id="rId7"/>
    <p:sldId id="3290" r:id="rId8"/>
    <p:sldId id="2542" r:id="rId9"/>
    <p:sldId id="3291" r:id="rId10"/>
    <p:sldId id="3277" r:id="rId11"/>
    <p:sldId id="3292" r:id="rId12"/>
    <p:sldId id="3293" r:id="rId13"/>
    <p:sldId id="3294" r:id="rId14"/>
    <p:sldId id="2558" r:id="rId15"/>
  </p:sldIdLst>
  <p:sldSz cx="9144000" cy="5143500" type="screen16x9"/>
  <p:notesSz cx="6858000" cy="9144000"/>
  <p:custDataLst>
    <p:tags r:id="rId17"/>
  </p:custData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385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ruettner, Arne" initials="GA" lastIdx="10" clrIdx="0">
    <p:extLst>
      <p:ext uri="{19B8F6BF-5375-455C-9EA6-DF929625EA0E}">
        <p15:presenceInfo xmlns:p15="http://schemas.microsoft.com/office/powerpoint/2012/main" userId="S::Arne.Gruettner@unisg.ch::2971ee8c-595f-49a9-a08f-823427620ef2" providerId="AD"/>
      </p:ext>
    </p:extLst>
  </p:cmAuthor>
  <p:cmAuthor id="2" name="Beyer, Samuel" initials="BS" lastIdx="1" clrIdx="1">
    <p:extLst>
      <p:ext uri="{19B8F6BF-5375-455C-9EA6-DF929625EA0E}">
        <p15:presenceInfo xmlns:p15="http://schemas.microsoft.com/office/powerpoint/2012/main" userId="S::samuel.beyer@student.unisg.ch::d8fe2b17-9273-41df-a496-02f403512a93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941E"/>
    <a:srgbClr val="9DE7C6"/>
    <a:srgbClr val="249662"/>
    <a:srgbClr val="7F7F7F"/>
    <a:srgbClr val="0067B1"/>
    <a:srgbClr val="95C7E8"/>
    <a:srgbClr val="8FBFA9"/>
    <a:srgbClr val="76BEEA"/>
    <a:srgbClr val="EF4023"/>
    <a:srgbClr val="FFDE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E25E649-3F16-4E02-A733-19D2CDBF48F0}" styleName="Mittlere Formatvorlage 3 - Akz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640"/>
    <p:restoredTop sz="95788"/>
  </p:normalViewPr>
  <p:slideViewPr>
    <p:cSldViewPr snapToGrid="0">
      <p:cViewPr varScale="1">
        <p:scale>
          <a:sx n="81" d="100"/>
          <a:sy n="81" d="100"/>
        </p:scale>
        <p:origin x="176" y="1216"/>
      </p:cViewPr>
      <p:guideLst>
        <p:guide orient="horz" pos="1620"/>
        <p:guide pos="38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ags" Target="tags/tag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2D8B8C-A07F-4F86-91C0-8300805952DE}" type="datetimeFigureOut">
              <a:rPr lang="de-DE" smtClean="0"/>
              <a:pPr/>
              <a:t>12.01.21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81C78C-DF60-43AA-9025-896AF7F51202}" type="slidenum">
              <a:rPr lang="de-CH" smtClean="0"/>
              <a:pPr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1436692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81C78C-DF60-43AA-9025-896AF7F51202}" type="slidenum">
              <a:rPr lang="de-CH" smtClean="0"/>
              <a:pPr/>
              <a:t>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392913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5364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1A36A7-0C05-F244-A0FB-C9E81706BC91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536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966279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5364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1A36A7-0C05-F244-A0FB-C9E81706BC91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536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150667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5364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1A36A7-0C05-F244-A0FB-C9E81706BC91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536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946052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5364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1A36A7-0C05-F244-A0FB-C9E81706BC91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536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301040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5364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1A36A7-0C05-F244-A0FB-C9E81706BC91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536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214340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5364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1A36A7-0C05-F244-A0FB-C9E81706BC91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536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315017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79512" y="975658"/>
            <a:ext cx="8751600" cy="2859788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de-CH"/>
              <a:t>Titelbild</a:t>
            </a:r>
            <a:endParaRPr lang="en-US"/>
          </a:p>
        </p:txBody>
      </p:sp>
      <p:pic>
        <p:nvPicPr>
          <p:cNvPr id="1026" name="Picture 2" descr="Bildergebnis fÃ¼r from insight to impac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5939" y="4494378"/>
            <a:ext cx="1505173" cy="297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ildergebnis fÃ¼r unisg iwi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94037"/>
            <a:ext cx="1944216" cy="704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hteck 13"/>
          <p:cNvSpPr/>
          <p:nvPr userDrawn="1"/>
        </p:nvSpPr>
        <p:spPr>
          <a:xfrm>
            <a:off x="0" y="5035500"/>
            <a:ext cx="9144000" cy="10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fld id="{EA6931F5-36FE-42F2-A672-B83E09A85CCF}" type="slidenum">
              <a:rPr lang="de-DE" sz="700" smtClean="0">
                <a:solidFill>
                  <a:schemeClr val="bg1"/>
                </a:solidFill>
              </a:rPr>
              <a:pPr algn="r"/>
              <a:t>‹Nr.›</a:t>
            </a:fld>
            <a:endParaRPr lang="de-DE" sz="14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673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Gerader Verbinder 4"/>
          <p:cNvCxnSpPr/>
          <p:nvPr userDrawn="1"/>
        </p:nvCxnSpPr>
        <p:spPr>
          <a:xfrm>
            <a:off x="287524" y="699542"/>
            <a:ext cx="8568952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hteck 7"/>
          <p:cNvSpPr/>
          <p:nvPr userDrawn="1"/>
        </p:nvSpPr>
        <p:spPr>
          <a:xfrm>
            <a:off x="791580" y="1216968"/>
            <a:ext cx="7560840" cy="3260898"/>
          </a:xfrm>
          <a:prstGeom prst="rect">
            <a:avLst/>
          </a:prstGeom>
          <a:solidFill>
            <a:schemeClr val="tx2"/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hteck 9"/>
          <p:cNvSpPr/>
          <p:nvPr userDrawn="1"/>
        </p:nvSpPr>
        <p:spPr>
          <a:xfrm>
            <a:off x="0" y="5035500"/>
            <a:ext cx="9144000" cy="10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fld id="{EA6931F5-36FE-42F2-A672-B83E09A85CCF}" type="slidenum">
              <a:rPr lang="de-DE" sz="700" smtClean="0">
                <a:solidFill>
                  <a:schemeClr val="bg1"/>
                </a:solidFill>
              </a:rPr>
              <a:pPr algn="r"/>
              <a:t>‹Nr.›</a:t>
            </a:fld>
            <a:endParaRPr lang="de-DE" sz="1400">
              <a:solidFill>
                <a:schemeClr val="bg1"/>
              </a:solidFill>
            </a:endParaRPr>
          </a:p>
        </p:txBody>
      </p:sp>
      <p:pic>
        <p:nvPicPr>
          <p:cNvPr id="11" name="Picture 4" descr="Bildergebnis fÃ¼r unisg iwi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6904" y="218979"/>
            <a:ext cx="1296144" cy="469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09114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faul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5035500"/>
            <a:ext cx="9144000" cy="10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fld id="{EA6931F5-36FE-42F2-A672-B83E09A85CCF}" type="slidenum">
              <a:rPr lang="de-DE" sz="700" smtClean="0">
                <a:solidFill>
                  <a:schemeClr val="bg1"/>
                </a:solidFill>
              </a:rPr>
              <a:pPr algn="r"/>
              <a:t>‹Nr.›</a:t>
            </a:fld>
            <a:endParaRPr lang="de-DE" sz="1400">
              <a:solidFill>
                <a:schemeClr val="bg1"/>
              </a:solidFill>
            </a:endParaRPr>
          </a:p>
        </p:txBody>
      </p:sp>
      <p:cxnSp>
        <p:nvCxnSpPr>
          <p:cNvPr id="5" name="Gerader Verbinder 4"/>
          <p:cNvCxnSpPr/>
          <p:nvPr userDrawn="1"/>
        </p:nvCxnSpPr>
        <p:spPr>
          <a:xfrm>
            <a:off x="287524" y="699542"/>
            <a:ext cx="8568952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4" descr="Bildergebnis fÃ¼r unisg iwi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6904" y="218979"/>
            <a:ext cx="1296144" cy="469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ildplatzhalter 9"/>
          <p:cNvSpPr>
            <a:spLocks noGrp="1"/>
          </p:cNvSpPr>
          <p:nvPr>
            <p:ph type="pic" sz="quarter" idx="10"/>
          </p:nvPr>
        </p:nvSpPr>
        <p:spPr>
          <a:xfrm>
            <a:off x="287524" y="934616"/>
            <a:ext cx="8532626" cy="374374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6" name="Rechteck 5"/>
          <p:cNvSpPr/>
          <p:nvPr userDrawn="1"/>
        </p:nvSpPr>
        <p:spPr>
          <a:xfrm>
            <a:off x="0" y="5035500"/>
            <a:ext cx="9144000" cy="10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fld id="{EA6931F5-36FE-42F2-A672-B83E09A85CCF}" type="slidenum">
              <a:rPr lang="de-DE" sz="700" smtClean="0">
                <a:solidFill>
                  <a:schemeClr val="bg1"/>
                </a:solidFill>
              </a:rPr>
              <a:pPr algn="r"/>
              <a:t>‹Nr.›</a:t>
            </a:fld>
            <a:endParaRPr lang="de-DE" sz="1400">
              <a:solidFill>
                <a:schemeClr val="bg1"/>
              </a:solidFill>
            </a:endParaRPr>
          </a:p>
        </p:txBody>
      </p:sp>
      <p:cxnSp>
        <p:nvCxnSpPr>
          <p:cNvPr id="7" name="Gerader Verbinder 6"/>
          <p:cNvCxnSpPr/>
          <p:nvPr userDrawn="1"/>
        </p:nvCxnSpPr>
        <p:spPr>
          <a:xfrm>
            <a:off x="287524" y="699542"/>
            <a:ext cx="8568952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4" descr="Bildergebnis fÃ¼r unisg iwi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6904" y="218979"/>
            <a:ext cx="1296144" cy="469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12512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ildplatzhalter 9"/>
          <p:cNvSpPr>
            <a:spLocks noGrp="1"/>
          </p:cNvSpPr>
          <p:nvPr>
            <p:ph type="pic" sz="quarter" idx="12"/>
          </p:nvPr>
        </p:nvSpPr>
        <p:spPr>
          <a:xfrm>
            <a:off x="4638663" y="934616"/>
            <a:ext cx="4178628" cy="374374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0"/>
          </p:nvPr>
        </p:nvSpPr>
        <p:spPr>
          <a:xfrm>
            <a:off x="287524" y="934616"/>
            <a:ext cx="4178628" cy="374374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6" name="Rechteck 5"/>
          <p:cNvSpPr/>
          <p:nvPr userDrawn="1"/>
        </p:nvSpPr>
        <p:spPr>
          <a:xfrm>
            <a:off x="0" y="5035500"/>
            <a:ext cx="9144000" cy="10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fld id="{EA6931F5-36FE-42F2-A672-B83E09A85CCF}" type="slidenum">
              <a:rPr lang="de-DE" sz="700" smtClean="0">
                <a:solidFill>
                  <a:schemeClr val="bg1"/>
                </a:solidFill>
              </a:rPr>
              <a:pPr algn="r"/>
              <a:t>‹Nr.›</a:t>
            </a:fld>
            <a:endParaRPr lang="de-DE" sz="1400">
              <a:solidFill>
                <a:schemeClr val="bg1"/>
              </a:solidFill>
            </a:endParaRPr>
          </a:p>
        </p:txBody>
      </p:sp>
      <p:cxnSp>
        <p:nvCxnSpPr>
          <p:cNvPr id="7" name="Gerader Verbinder 6"/>
          <p:cNvCxnSpPr/>
          <p:nvPr userDrawn="1"/>
        </p:nvCxnSpPr>
        <p:spPr>
          <a:xfrm>
            <a:off x="287524" y="699542"/>
            <a:ext cx="8568952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4" descr="Bildergebnis fÃ¼r unisg iwi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6904" y="218979"/>
            <a:ext cx="1296144" cy="469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86963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ildplatzhalter 9"/>
          <p:cNvSpPr>
            <a:spLocks noGrp="1"/>
          </p:cNvSpPr>
          <p:nvPr>
            <p:ph type="pic" sz="quarter" idx="10"/>
          </p:nvPr>
        </p:nvSpPr>
        <p:spPr>
          <a:xfrm>
            <a:off x="287524" y="934616"/>
            <a:ext cx="4178628" cy="374374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9" name="Bildplatzhalter 9"/>
          <p:cNvSpPr>
            <a:spLocks noGrp="1"/>
          </p:cNvSpPr>
          <p:nvPr>
            <p:ph type="pic" sz="quarter" idx="11"/>
          </p:nvPr>
        </p:nvSpPr>
        <p:spPr>
          <a:xfrm>
            <a:off x="4641844" y="934617"/>
            <a:ext cx="4178628" cy="1800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1" name="Bildplatzhalter 9"/>
          <p:cNvSpPr>
            <a:spLocks noGrp="1"/>
          </p:cNvSpPr>
          <p:nvPr>
            <p:ph type="pic" sz="quarter" idx="12"/>
          </p:nvPr>
        </p:nvSpPr>
        <p:spPr>
          <a:xfrm>
            <a:off x="4638663" y="2878163"/>
            <a:ext cx="4178628" cy="1800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6" name="Rechteck 5"/>
          <p:cNvSpPr/>
          <p:nvPr userDrawn="1"/>
        </p:nvSpPr>
        <p:spPr>
          <a:xfrm>
            <a:off x="0" y="5035500"/>
            <a:ext cx="9144000" cy="10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fld id="{EA6931F5-36FE-42F2-A672-B83E09A85CCF}" type="slidenum">
              <a:rPr lang="de-DE" sz="700" smtClean="0">
                <a:solidFill>
                  <a:schemeClr val="bg1"/>
                </a:solidFill>
              </a:rPr>
              <a:pPr algn="r"/>
              <a:t>‹Nr.›</a:t>
            </a:fld>
            <a:endParaRPr lang="de-DE" sz="1400">
              <a:solidFill>
                <a:schemeClr val="bg1"/>
              </a:solidFill>
            </a:endParaRPr>
          </a:p>
        </p:txBody>
      </p:sp>
      <p:cxnSp>
        <p:nvCxnSpPr>
          <p:cNvPr id="7" name="Gerader Verbinder 6"/>
          <p:cNvCxnSpPr/>
          <p:nvPr userDrawn="1"/>
        </p:nvCxnSpPr>
        <p:spPr>
          <a:xfrm>
            <a:off x="287524" y="699542"/>
            <a:ext cx="8568952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4" descr="Bildergebnis fÃ¼r unisg iwi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6904" y="218979"/>
            <a:ext cx="1296144" cy="469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45788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afulat without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5035500"/>
            <a:ext cx="9144000" cy="10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fld id="{EA6931F5-36FE-42F2-A672-B83E09A85CCF}" type="slidenum">
              <a:rPr lang="de-DE" sz="700" smtClean="0">
                <a:solidFill>
                  <a:schemeClr val="bg1"/>
                </a:solidFill>
              </a:rPr>
              <a:pPr algn="r"/>
              <a:t>‹Nr.›</a:t>
            </a:fld>
            <a:endParaRPr lang="de-DE" sz="1400">
              <a:solidFill>
                <a:schemeClr val="bg1"/>
              </a:solidFill>
            </a:endParaRPr>
          </a:p>
        </p:txBody>
      </p:sp>
      <p:cxnSp>
        <p:nvCxnSpPr>
          <p:cNvPr id="5" name="Gerader Verbinder 4"/>
          <p:cNvCxnSpPr/>
          <p:nvPr userDrawn="1"/>
        </p:nvCxnSpPr>
        <p:spPr>
          <a:xfrm>
            <a:off x="287524" y="699542"/>
            <a:ext cx="8568952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43500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250300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www.bestppt.com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130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efaul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5035500"/>
            <a:ext cx="9144000" cy="10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fld id="{EA6931F5-36FE-42F2-A672-B83E09A85CCF}" type="slidenum">
              <a:rPr lang="de-DE" sz="700" smtClean="0">
                <a:solidFill>
                  <a:schemeClr val="bg1"/>
                </a:solidFill>
              </a:rPr>
              <a:pPr algn="r"/>
              <a:t>‹Nr.›</a:t>
            </a:fld>
            <a:endParaRPr lang="de-DE" sz="1400">
              <a:solidFill>
                <a:schemeClr val="bg1"/>
              </a:solidFill>
            </a:endParaRPr>
          </a:p>
        </p:txBody>
      </p:sp>
      <p:cxnSp>
        <p:nvCxnSpPr>
          <p:cNvPr id="5" name="Gerader Verbinder 4"/>
          <p:cNvCxnSpPr/>
          <p:nvPr userDrawn="1"/>
        </p:nvCxnSpPr>
        <p:spPr>
          <a:xfrm>
            <a:off x="287524" y="699542"/>
            <a:ext cx="8568952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4" descr="Bildergebnis fÃ¼r unisg iwi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76904" y="218979"/>
            <a:ext cx="1296144" cy="469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D84986A-2463-A242-B256-5936AABCAC3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87338" y="842963"/>
            <a:ext cx="8569325" cy="4033827"/>
          </a:xfrm>
          <a:prstGeom prst="rect">
            <a:avLst/>
          </a:prstGeom>
        </p:spPr>
        <p:txBody>
          <a:bodyPr/>
          <a:lstStyle>
            <a:lvl1pPr>
              <a:buFont typeface="Arial" panose="020B0604020202020204" pitchFamily="34" charset="0"/>
              <a:buChar char="•"/>
              <a:defRPr/>
            </a:lvl1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35562083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pos="158">
          <p15:clr>
            <a:srgbClr val="FBAE40"/>
          </p15:clr>
        </p15:guide>
        <p15:guide id="4" pos="5602">
          <p15:clr>
            <a:srgbClr val="FBAE40"/>
          </p15:clr>
        </p15:guide>
        <p15:guide id="5" orient="horz" pos="3072">
          <p15:clr>
            <a:srgbClr val="FBAE40"/>
          </p15:clr>
        </p15:guide>
        <p15:guide id="6" orient="horz" pos="53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oleObject" Target="../embeddings/oleObject1.bin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ags" Target="../tags/tag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vmlDrawing" Target="../drawings/vmlDrawing1.v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>
            <a:extLst>
              <a:ext uri="{FF2B5EF4-FFF2-40B4-BE49-F238E27FC236}">
                <a16:creationId xmlns:a16="http://schemas.microsoft.com/office/drawing/2014/main" id="{D4B1072E-7971-FC4E-BAC1-AD843626936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2"/>
            </p:custDataLst>
            <p:extLst>
              <p:ext uri="{D42A27DB-BD31-4B8C-83A1-F6EECF244321}">
                <p14:modId xmlns:p14="http://schemas.microsoft.com/office/powerpoint/2010/main" val="468320680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4" name="think-cell Folie" r:id="rId13" imgW="7772400" imgH="10058400" progId="TCLayout.ActiveDocument.1">
                  <p:embed/>
                </p:oleObj>
              </mc:Choice>
              <mc:Fallback>
                <p:oleObj name="think-cell Folie" r:id="rId13" imgW="7772400" imgH="10058400" progId="TCLayout.ActiveDocument.1">
                  <p:embed/>
                  <p:pic>
                    <p:nvPicPr>
                      <p:cNvPr id="2" name="Objekt 1" hidden="1">
                        <a:extLst>
                          <a:ext uri="{FF2B5EF4-FFF2-40B4-BE49-F238E27FC236}">
                            <a16:creationId xmlns:a16="http://schemas.microsoft.com/office/drawing/2014/main" id="{D4B1072E-7971-FC4E-BAC1-AD843626936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0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</p:sldLayoutIdLst>
  <p:hf hdr="0" ftr="0" dt="0"/>
  <p:txStyles>
    <p:titleStyle>
      <a:lvl1pPr algn="l" defTabSz="685783" rtl="0" eaLnBrk="1" latinLnBrk="0" hangingPunct="1">
        <a:spcBef>
          <a:spcPct val="0"/>
        </a:spcBef>
        <a:buNone/>
        <a:defRPr sz="225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42892" indent="-342892" algn="l" defTabSz="685783" rtl="0" eaLnBrk="1" latinLnBrk="0" hangingPunct="1">
        <a:spcBef>
          <a:spcPct val="20000"/>
        </a:spcBef>
        <a:buFont typeface="+mj-lt"/>
        <a:buAutoNum type="arabi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57199" indent="-214308" algn="l" defTabSz="685783" rtl="0" eaLnBrk="1" latinLnBrk="0" hangingPunct="1">
        <a:spcBef>
          <a:spcPct val="20000"/>
        </a:spcBef>
        <a:buFont typeface="Arial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28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20" indent="-171446" algn="l" defTabSz="685783" rtl="0" eaLnBrk="1" latinLnBrk="0" hangingPunct="1">
        <a:spcBef>
          <a:spcPct val="20000"/>
        </a:spcBef>
        <a:buFont typeface="Arial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12" indent="-171446" algn="l" defTabSz="685783" rtl="0" eaLnBrk="1" latinLnBrk="0" hangingPunct="1">
        <a:spcBef>
          <a:spcPct val="20000"/>
        </a:spcBef>
        <a:buFont typeface="Arial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03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tags" Target="../tags/tag14.xml"/><Relationship Id="rId7" Type="http://schemas.openxmlformats.org/officeDocument/2006/relationships/image" Target="../media/image9.emf"/><Relationship Id="rId2" Type="http://schemas.openxmlformats.org/officeDocument/2006/relationships/tags" Target="../tags/tag13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3.bin"/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philipp-schmelzer-hsg.shinyapps.io/shiny/" TargetMode="External"/><Relationship Id="rId3" Type="http://schemas.openxmlformats.org/officeDocument/2006/relationships/tags" Target="../tags/tag4.xml"/><Relationship Id="rId7" Type="http://schemas.openxmlformats.org/officeDocument/2006/relationships/image" Target="../media/image9.emf"/><Relationship Id="rId2" Type="http://schemas.openxmlformats.org/officeDocument/2006/relationships/tags" Target="../tags/tag3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2.bin"/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tags" Target="../tags/tag6.xml"/><Relationship Id="rId7" Type="http://schemas.openxmlformats.org/officeDocument/2006/relationships/image" Target="../media/image9.emf"/><Relationship Id="rId2" Type="http://schemas.openxmlformats.org/officeDocument/2006/relationships/tags" Target="../tags/tag5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2.bin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tags" Target="../tags/tag8.xml"/><Relationship Id="rId7" Type="http://schemas.openxmlformats.org/officeDocument/2006/relationships/image" Target="../media/image9.emf"/><Relationship Id="rId2" Type="http://schemas.openxmlformats.org/officeDocument/2006/relationships/tags" Target="../tags/tag7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3.bin"/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tags" Target="../tags/tag10.xml"/><Relationship Id="rId7" Type="http://schemas.openxmlformats.org/officeDocument/2006/relationships/image" Target="../media/image9.emf"/><Relationship Id="rId2" Type="http://schemas.openxmlformats.org/officeDocument/2006/relationships/tags" Target="../tags/tag9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3.bin"/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tags" Target="../tags/tag12.xml"/><Relationship Id="rId7" Type="http://schemas.openxmlformats.org/officeDocument/2006/relationships/image" Target="../media/image9.emf"/><Relationship Id="rId2" Type="http://schemas.openxmlformats.org/officeDocument/2006/relationships/tags" Target="../tags/tag11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3.bin"/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553200" y="4723820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60D1EDE-7116-2443-9BDD-368CE5B37660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44" name="Line 5"/>
          <p:cNvSpPr>
            <a:spLocks noChangeShapeType="1"/>
          </p:cNvSpPr>
          <p:nvPr/>
        </p:nvSpPr>
        <p:spPr bwMode="auto">
          <a:xfrm>
            <a:off x="560388" y="-65563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" name="Line 6"/>
          <p:cNvSpPr>
            <a:spLocks noChangeShapeType="1"/>
          </p:cNvSpPr>
          <p:nvPr/>
        </p:nvSpPr>
        <p:spPr bwMode="auto">
          <a:xfrm>
            <a:off x="560388" y="-65563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8" name="TextBox 157"/>
          <p:cNvSpPr txBox="1"/>
          <p:nvPr/>
        </p:nvSpPr>
        <p:spPr>
          <a:xfrm>
            <a:off x="706210" y="3244456"/>
            <a:ext cx="3171702" cy="707886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de-CH" sz="1000" dirty="0">
                <a:latin typeface="Arial" panose="020B0604020202020204" pitchFamily="34" charset="0"/>
                <a:ea typeface="Roboto Light" panose="02000000000000000000" pitchFamily="2" charset="0"/>
                <a:cs typeface="Arial" panose="020B0604020202020204" pitchFamily="34" charset="0"/>
              </a:rPr>
              <a:t>Philipp Schmelzer, </a:t>
            </a:r>
            <a:r>
              <a:rPr lang="de-CH" sz="1000" dirty="0">
                <a:latin typeface="Arial" panose="020B0604020202020204" pitchFamily="34" charset="0"/>
                <a:cs typeface="Arial" panose="020B0604020202020204" pitchFamily="34" charset="0"/>
              </a:rPr>
              <a:t>Masterarbeit</a:t>
            </a:r>
          </a:p>
          <a:p>
            <a:endParaRPr lang="de-CH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CH" sz="1000" dirty="0">
                <a:latin typeface="Arial" panose="020B0604020202020204" pitchFamily="34" charset="0"/>
                <a:cs typeface="Arial" panose="020B0604020202020204" pitchFamily="34" charset="0"/>
              </a:rPr>
              <a:t>23. Dezember 2020</a:t>
            </a:r>
          </a:p>
          <a:p>
            <a:r>
              <a:rPr lang="de-CH" sz="1000" dirty="0">
                <a:latin typeface="Arial" panose="020B0604020202020204" pitchFamily="34" charset="0"/>
                <a:ea typeface="Roboto Light" panose="02000000000000000000" pitchFamily="2" charset="0"/>
                <a:cs typeface="Arial" panose="020B0604020202020204" pitchFamily="34" charset="0"/>
              </a:rPr>
              <a:t> </a:t>
            </a:r>
            <a:endParaRPr lang="en-US" sz="1000" dirty="0">
              <a:latin typeface="Arial" panose="020B0604020202020204" pitchFamily="34" charset="0"/>
              <a:ea typeface="Roboto Light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60" name="Rectangle 159"/>
          <p:cNvSpPr/>
          <p:nvPr/>
        </p:nvSpPr>
        <p:spPr>
          <a:xfrm>
            <a:off x="711587" y="1191525"/>
            <a:ext cx="4336663" cy="1477328"/>
          </a:xfrm>
          <a:prstGeom prst="rect">
            <a:avLst/>
          </a:prstGeom>
        </p:spPr>
        <p:txBody>
          <a:bodyPr wrap="square" lIns="0" anchor="t">
            <a:spAutoFit/>
          </a:bodyPr>
          <a:lstStyle/>
          <a:p>
            <a:r>
              <a:rPr lang="de-CH" sz="2400" b="1" dirty="0">
                <a:latin typeface="Arial" panose="020B0604020202020204" pitchFamily="34" charset="0"/>
                <a:cs typeface="Arial" panose="020B0604020202020204" pitchFamily="34" charset="0"/>
              </a:rPr>
              <a:t>Evaluierung des Prototypen </a:t>
            </a:r>
          </a:p>
          <a:p>
            <a:endParaRPr lang="de-CH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CH" sz="2400" b="1" dirty="0">
                <a:latin typeface="Arial" panose="020B0604020202020204" pitchFamily="34" charset="0"/>
                <a:cs typeface="Arial" panose="020B0604020202020204" pitchFamily="34" charset="0"/>
              </a:rPr>
              <a:t>Jessica </a:t>
            </a:r>
            <a:r>
              <a:rPr lang="de-CH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Svahn</a:t>
            </a:r>
            <a:r>
              <a:rPr lang="de-CH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CH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Bold</a:t>
            </a:r>
            <a:endParaRPr lang="de-CH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CH" sz="1600" b="1" dirty="0">
                <a:latin typeface="Arial" panose="020B0604020202020204" pitchFamily="34" charset="0"/>
                <a:cs typeface="Arial" panose="020B0604020202020204" pitchFamily="34" charset="0"/>
              </a:rPr>
              <a:t>Geschäftsleitung Bereich G</a:t>
            </a:r>
          </a:p>
        </p:txBody>
      </p:sp>
      <p:cxnSp>
        <p:nvCxnSpPr>
          <p:cNvPr id="12" name="Straight Connector 11"/>
          <p:cNvCxnSpPr/>
          <p:nvPr/>
        </p:nvCxnSpPr>
        <p:spPr>
          <a:xfrm flipH="1">
            <a:off x="706210" y="2975133"/>
            <a:ext cx="907551" cy="0"/>
          </a:xfrm>
          <a:prstGeom prst="line">
            <a:avLst/>
          </a:prstGeom>
          <a:ln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9" name="Picture 2" descr="https://upload.wikimedia.org/wikipedia/en/thumb/b/b5/University_of_St._Gallen_logo_english.svg/800px-University_of_St._Gallen_logo_english.svg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1587" y="541589"/>
            <a:ext cx="2305937" cy="490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17D65259-F36B-B846-B203-6B677EF5860D}"/>
              </a:ext>
            </a:extLst>
          </p:cNvPr>
          <p:cNvGrpSpPr/>
          <p:nvPr/>
        </p:nvGrpSpPr>
        <p:grpSpPr>
          <a:xfrm>
            <a:off x="3683489" y="0"/>
            <a:ext cx="5460511" cy="5143500"/>
            <a:chOff x="3683489" y="0"/>
            <a:chExt cx="5460511" cy="5143500"/>
          </a:xfrm>
        </p:grpSpPr>
        <p:pic>
          <p:nvPicPr>
            <p:cNvPr id="3" name="Grafik 2">
              <a:extLst>
                <a:ext uri="{FF2B5EF4-FFF2-40B4-BE49-F238E27FC236}">
                  <a16:creationId xmlns:a16="http://schemas.microsoft.com/office/drawing/2014/main" id="{3A851924-462B-474D-A182-F8EBC415A5DB}"/>
                </a:ext>
              </a:extLst>
            </p:cNvPr>
            <p:cNvPicPr preferRelativeResize="0">
              <a:picLocks/>
            </p:cNvPicPr>
            <p:nvPr/>
          </p:nvPicPr>
          <p:blipFill rotWithShape="1">
            <a:blip r:embed="rId4"/>
            <a:srcRect l="32253"/>
            <a:stretch/>
          </p:blipFill>
          <p:spPr>
            <a:xfrm>
              <a:off x="3683489" y="0"/>
              <a:ext cx="5460510" cy="5143500"/>
            </a:xfrm>
            <a:prstGeom prst="parallelogram">
              <a:avLst>
                <a:gd name="adj" fmla="val 48178"/>
              </a:avLst>
            </a:prstGeom>
          </p:spPr>
        </p:pic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5D0D2A9F-C9AF-5E4F-B2B3-DA62205A95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67857"/>
            <a:stretch/>
          </p:blipFill>
          <p:spPr>
            <a:xfrm>
              <a:off x="6553200" y="0"/>
              <a:ext cx="2590800" cy="51435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52519293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kt 13" hidden="1">
            <a:extLst>
              <a:ext uri="{FF2B5EF4-FFF2-40B4-BE49-F238E27FC236}">
                <a16:creationId xmlns:a16="http://schemas.microsoft.com/office/drawing/2014/main" id="{CB84490F-30B3-DB4B-BB17-3F184BF63373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786629" y="482895"/>
          <a:ext cx="691" cy="6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897" name="think-cell Folie" r:id="rId6" imgW="7772400" imgH="10058400" progId="TCLayout.ActiveDocument.1">
                  <p:embed/>
                </p:oleObj>
              </mc:Choice>
              <mc:Fallback>
                <p:oleObj name="think-cell Folie" r:id="rId6" imgW="7772400" imgH="10058400" progId="TCLayout.ActiveDocument.1">
                  <p:embed/>
                  <p:pic>
                    <p:nvPicPr>
                      <p:cNvPr id="14" name="Objekt 13" hidden="1">
                        <a:extLst>
                          <a:ext uri="{FF2B5EF4-FFF2-40B4-BE49-F238E27FC236}">
                            <a16:creationId xmlns:a16="http://schemas.microsoft.com/office/drawing/2014/main" id="{CB84490F-30B3-DB4B-BB17-3F184BF6337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786629" y="482895"/>
                        <a:ext cx="691" cy="6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hteck 12" hidden="1">
            <a:extLst>
              <a:ext uri="{FF2B5EF4-FFF2-40B4-BE49-F238E27FC236}">
                <a16:creationId xmlns:a16="http://schemas.microsoft.com/office/drawing/2014/main" id="{109419F6-42AA-6940-BE43-C8748BF59A5B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1785938" y="482204"/>
            <a:ext cx="69099" cy="690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 defTabSz="402325"/>
            <a:endParaRPr lang="fr-FR" sz="788" b="1" err="1">
              <a:solidFill>
                <a:prstClr val="white"/>
              </a:solidFill>
              <a:latin typeface="Helvetica" pitchFamily="2" charset="0"/>
              <a:ea typeface="Verdana" panose="020B0604030504040204" pitchFamily="34" charset="0"/>
              <a:cs typeface="Helvetica"/>
              <a:sym typeface="Helvetica" pitchFamily="2" charset="0"/>
            </a:endParaRP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90963A74-C3F3-C04B-AAAE-7F7D50DFD098}"/>
              </a:ext>
            </a:extLst>
          </p:cNvPr>
          <p:cNvSpPr txBox="1"/>
          <p:nvPr/>
        </p:nvSpPr>
        <p:spPr>
          <a:xfrm>
            <a:off x="287338" y="247749"/>
            <a:ext cx="720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400" b="1" dirty="0">
                <a:solidFill>
                  <a:schemeClr val="tx2"/>
                </a:solidFill>
              </a:rPr>
              <a:t>ABSCHLUSS DES INTERVIEWS</a:t>
            </a: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F60F01B0-1AEC-1A49-BD13-4A6F58D23918}"/>
              </a:ext>
            </a:extLst>
          </p:cNvPr>
          <p:cNvSpPr/>
          <p:nvPr/>
        </p:nvSpPr>
        <p:spPr>
          <a:xfrm>
            <a:off x="279368" y="1151335"/>
            <a:ext cx="8595203" cy="358065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0000" tIns="180000" rIns="108000" rtlCol="0" anchor="t"/>
          <a:lstStyle/>
          <a:p>
            <a:pPr marL="285750" indent="-285750" defTabSz="402325"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tx1"/>
                </a:solidFill>
                <a:latin typeface="Calibri"/>
                <a:cs typeface="Calibri"/>
              </a:rPr>
              <a:t>Kennen Sie weitere Personen, die für ein Interview bereitstehen würden?</a:t>
            </a:r>
          </a:p>
          <a:p>
            <a:pPr marL="285750" indent="-285750" defTabSz="402325">
              <a:buFont typeface="Arial" panose="020B0604020202020204" pitchFamily="34" charset="0"/>
              <a:buChar char="•"/>
            </a:pPr>
            <a:endParaRPr lang="de-DE" sz="1400" dirty="0">
              <a:solidFill>
                <a:schemeClr val="tx1"/>
              </a:solidFill>
              <a:latin typeface="Calibri"/>
              <a:cs typeface="Calibri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36540F07-3EFA-284B-B498-65F468FE9ED2}"/>
              </a:ext>
            </a:extLst>
          </p:cNvPr>
          <p:cNvSpPr/>
          <p:nvPr/>
        </p:nvSpPr>
        <p:spPr>
          <a:xfrm>
            <a:off x="251520" y="699542"/>
            <a:ext cx="8712968" cy="307777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>
              <a:spcAft>
                <a:spcPts val="1200"/>
              </a:spcAft>
            </a:pPr>
            <a:r>
              <a:rPr lang="de-DE" sz="1400" dirty="0"/>
              <a:t>Ziel: Klärung letzter Fragen und </a:t>
            </a:r>
            <a:r>
              <a:rPr lang="de-DE" sz="1400" dirty="0" err="1"/>
              <a:t>Verdankung</a:t>
            </a:r>
            <a:r>
              <a:rPr lang="de-DE" sz="1400" dirty="0"/>
              <a:t> des Interviewpartners </a:t>
            </a:r>
          </a:p>
        </p:txBody>
      </p:sp>
    </p:spTree>
    <p:extLst>
      <p:ext uri="{BB962C8B-B14F-4D97-AF65-F5344CB8AC3E}">
        <p14:creationId xmlns:p14="http://schemas.microsoft.com/office/powerpoint/2010/main" val="6378582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feld 9">
            <a:extLst>
              <a:ext uri="{FF2B5EF4-FFF2-40B4-BE49-F238E27FC236}">
                <a16:creationId xmlns:a16="http://schemas.microsoft.com/office/drawing/2014/main" id="{996C0274-6751-BB40-A65C-308D23A1371C}"/>
              </a:ext>
            </a:extLst>
          </p:cNvPr>
          <p:cNvSpPr txBox="1"/>
          <p:nvPr/>
        </p:nvSpPr>
        <p:spPr>
          <a:xfrm>
            <a:off x="972000" y="2248584"/>
            <a:ext cx="72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3600" b="1">
                <a:solidFill>
                  <a:schemeClr val="tx2"/>
                </a:solidFill>
              </a:rPr>
              <a:t>HERZLICHEN DANK</a:t>
            </a:r>
            <a:endParaRPr lang="en-US" sz="3600" b="1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86642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AE3EC20C-599D-9344-B7EF-7DAEF7CB2C81}"/>
              </a:ext>
            </a:extLst>
          </p:cNvPr>
          <p:cNvSpPr/>
          <p:nvPr/>
        </p:nvSpPr>
        <p:spPr>
          <a:xfrm>
            <a:off x="287338" y="3432972"/>
            <a:ext cx="2772494" cy="15870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E2358003-7FDF-3145-ABEA-D261144DFFF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87338" y="842964"/>
            <a:ext cx="2628469" cy="2590008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de-DE" sz="1600" b="1" dirty="0"/>
              <a:t>Der Interview-Prozess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de-DE" sz="1400" dirty="0" err="1"/>
              <a:t>Begrüssung</a:t>
            </a:r>
            <a:endParaRPr lang="de-DE" sz="1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de-DE" sz="1400" dirty="0"/>
              <a:t>Dauer des Interviews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de-DE" sz="1400" dirty="0"/>
              <a:t>Aufnahme des Interviews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de-DE" sz="1400" dirty="0"/>
              <a:t>Geplanter Ablauf für das Interview</a:t>
            </a:r>
            <a:endParaRPr lang="de-DE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9A100C3D-9798-2A4B-9D0B-EEACD495CB72}"/>
              </a:ext>
            </a:extLst>
          </p:cNvPr>
          <p:cNvSpPr txBox="1"/>
          <p:nvPr/>
        </p:nvSpPr>
        <p:spPr>
          <a:xfrm>
            <a:off x="287338" y="247749"/>
            <a:ext cx="720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400" b="1">
                <a:solidFill>
                  <a:schemeClr val="tx2"/>
                </a:solidFill>
              </a:rPr>
              <a:t>AGENDA</a:t>
            </a:r>
            <a:endParaRPr lang="en-US" sz="1400" b="1">
              <a:solidFill>
                <a:schemeClr val="tx2"/>
              </a:solidFill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14EB8191-B6C0-3E43-8681-DBE27A490063}"/>
              </a:ext>
            </a:extLst>
          </p:cNvPr>
          <p:cNvSpPr/>
          <p:nvPr/>
        </p:nvSpPr>
        <p:spPr>
          <a:xfrm>
            <a:off x="3419878" y="842963"/>
            <a:ext cx="5436782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de-DE" sz="1600" b="1" dirty="0"/>
              <a:t>Das Interview</a:t>
            </a:r>
          </a:p>
          <a:p>
            <a:pPr marL="171450" indent="-1714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de-DE" sz="1400" dirty="0"/>
              <a:t>Ziele des Interviews</a:t>
            </a:r>
          </a:p>
          <a:p>
            <a:pPr marL="171450" indent="-1714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de-DE" sz="1400" dirty="0"/>
              <a:t>Testen der </a:t>
            </a:r>
            <a:r>
              <a:rPr lang="de-DE" sz="1400" dirty="0" err="1"/>
              <a:t>Shiny-Webapp</a:t>
            </a:r>
            <a:endParaRPr lang="de-DE" sz="1400" dirty="0"/>
          </a:p>
          <a:p>
            <a:pPr marL="171450" indent="-1714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de-DE" sz="1400" dirty="0"/>
              <a:t>Auswertung der Funktionalität</a:t>
            </a:r>
          </a:p>
          <a:p>
            <a:pPr marL="171450" indent="-1714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de-DE" sz="1400" dirty="0"/>
              <a:t>Abschluss des Interview</a:t>
            </a:r>
          </a:p>
        </p:txBody>
      </p:sp>
      <p:cxnSp>
        <p:nvCxnSpPr>
          <p:cNvPr id="6" name="Gerade Verbindung 5">
            <a:extLst>
              <a:ext uri="{FF2B5EF4-FFF2-40B4-BE49-F238E27FC236}">
                <a16:creationId xmlns:a16="http://schemas.microsoft.com/office/drawing/2014/main" id="{14F763E2-8A2C-D346-BA8B-FCC2E7CC7250}"/>
              </a:ext>
            </a:extLst>
          </p:cNvPr>
          <p:cNvCxnSpPr>
            <a:cxnSpLocks/>
          </p:cNvCxnSpPr>
          <p:nvPr/>
        </p:nvCxnSpPr>
        <p:spPr>
          <a:xfrm>
            <a:off x="3059832" y="915566"/>
            <a:ext cx="0" cy="41044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hteck 6">
            <a:extLst>
              <a:ext uri="{FF2B5EF4-FFF2-40B4-BE49-F238E27FC236}">
                <a16:creationId xmlns:a16="http://schemas.microsoft.com/office/drawing/2014/main" id="{94D9A37F-BC91-E94A-8510-252BEC914FF4}"/>
              </a:ext>
            </a:extLst>
          </p:cNvPr>
          <p:cNvSpPr/>
          <p:nvPr/>
        </p:nvSpPr>
        <p:spPr>
          <a:xfrm>
            <a:off x="1106633" y="4439263"/>
            <a:ext cx="1314099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02325"/>
            <a:r>
              <a:rPr lang="de-CH" sz="1500" b="1" dirty="0">
                <a:solidFill>
                  <a:prstClr val="black"/>
                </a:solidFill>
                <a:latin typeface="Calibri"/>
              </a:rPr>
              <a:t>10-15 min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DA99EE45-02B7-034F-91E4-4A44B661A92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99" t="19585" r="17801" b="17800"/>
          <a:stretch/>
        </p:blipFill>
        <p:spPr>
          <a:xfrm>
            <a:off x="513927" y="4395623"/>
            <a:ext cx="411513" cy="400110"/>
          </a:xfrm>
          <a:prstGeom prst="rect">
            <a:avLst/>
          </a:prstGeo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4E224690-A491-B944-A4CC-4EDBD452E3EA}"/>
              </a:ext>
            </a:extLst>
          </p:cNvPr>
          <p:cNvSpPr/>
          <p:nvPr/>
        </p:nvSpPr>
        <p:spPr>
          <a:xfrm>
            <a:off x="527305" y="3736062"/>
            <a:ext cx="398135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8E9A07EA-A456-AA44-8A14-1D635E7251B4}"/>
              </a:ext>
            </a:extLst>
          </p:cNvPr>
          <p:cNvSpPr/>
          <p:nvPr/>
        </p:nvSpPr>
        <p:spPr>
          <a:xfrm>
            <a:off x="1077890" y="3659118"/>
            <a:ext cx="162190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02325"/>
            <a:r>
              <a:rPr lang="de-CH" sz="1500" b="1">
                <a:solidFill>
                  <a:prstClr val="black"/>
                </a:solidFill>
                <a:latin typeface="Calibri"/>
              </a:rPr>
              <a:t>Aufnahme des Interviews</a:t>
            </a:r>
          </a:p>
        </p:txBody>
      </p:sp>
      <p:sp>
        <p:nvSpPr>
          <p:cNvPr id="14" name="Pfeil nach rechts 13">
            <a:extLst>
              <a:ext uri="{FF2B5EF4-FFF2-40B4-BE49-F238E27FC236}">
                <a16:creationId xmlns:a16="http://schemas.microsoft.com/office/drawing/2014/main" id="{A8F5DEB4-9382-4B46-A7AE-1E635A078416}"/>
              </a:ext>
            </a:extLst>
          </p:cNvPr>
          <p:cNvSpPr/>
          <p:nvPr/>
        </p:nvSpPr>
        <p:spPr>
          <a:xfrm>
            <a:off x="2861812" y="2575598"/>
            <a:ext cx="396039" cy="307777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812744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feld 9">
            <a:extLst>
              <a:ext uri="{FF2B5EF4-FFF2-40B4-BE49-F238E27FC236}">
                <a16:creationId xmlns:a16="http://schemas.microsoft.com/office/drawing/2014/main" id="{40652CE2-82DB-5843-B52F-7FD39F071B6A}"/>
              </a:ext>
            </a:extLst>
          </p:cNvPr>
          <p:cNvSpPr txBox="1"/>
          <p:nvPr/>
        </p:nvSpPr>
        <p:spPr>
          <a:xfrm>
            <a:off x="287338" y="247749"/>
            <a:ext cx="720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400" b="1" dirty="0">
                <a:solidFill>
                  <a:schemeClr val="tx2"/>
                </a:solidFill>
              </a:rPr>
              <a:t>MEINE PERSON / AUSGANGSLAGE</a:t>
            </a:r>
            <a:endParaRPr lang="en-US" sz="1400" b="1" dirty="0">
              <a:solidFill>
                <a:schemeClr val="tx2"/>
              </a:solidFill>
            </a:endParaRPr>
          </a:p>
        </p:txBody>
      </p:sp>
      <p:pic>
        <p:nvPicPr>
          <p:cNvPr id="6" name="Grafik 5" descr="Ein Bild, das Person, Anzug, Mann, Schlips enthält.&#10;&#10;Automatisch generierte Beschreibung">
            <a:extLst>
              <a:ext uri="{FF2B5EF4-FFF2-40B4-BE49-F238E27FC236}">
                <a16:creationId xmlns:a16="http://schemas.microsoft.com/office/drawing/2014/main" id="{5D7CE821-3F3A-5944-8E9C-A894F359BE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026" y="1567619"/>
            <a:ext cx="2571750" cy="2571750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17FEB61F-04C0-B947-AA23-0CFD8AE70489}"/>
              </a:ext>
            </a:extLst>
          </p:cNvPr>
          <p:cNvSpPr/>
          <p:nvPr/>
        </p:nvSpPr>
        <p:spPr>
          <a:xfrm>
            <a:off x="3438524" y="906600"/>
            <a:ext cx="5418137" cy="389378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0000" tIns="180000" rIns="108000" rtlCol="0" anchor="t"/>
          <a:lstStyle/>
          <a:p>
            <a:pPr defTabSz="402325"/>
            <a:r>
              <a:rPr lang="de-DE" sz="1400" b="1" dirty="0">
                <a:solidFill>
                  <a:schemeClr val="tx1"/>
                </a:solidFill>
                <a:latin typeface="Calibri"/>
                <a:cs typeface="Calibri"/>
              </a:rPr>
              <a:t>Vorstellung Masterarbeitsthema</a:t>
            </a:r>
          </a:p>
          <a:p>
            <a:pPr defTabSz="402325"/>
            <a:endParaRPr lang="de-DE" sz="1400" b="1" dirty="0">
              <a:solidFill>
                <a:schemeClr val="tx1"/>
              </a:solidFill>
              <a:latin typeface="Calibri"/>
              <a:cs typeface="Calibri"/>
            </a:endParaRPr>
          </a:p>
          <a:p>
            <a:pPr marL="285750" indent="-285750" defTabSz="4023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tx1"/>
                </a:solidFill>
                <a:latin typeface="Calibri"/>
                <a:cs typeface="Calibri"/>
              </a:rPr>
              <a:t>Programmierung von Vorhersagemodellen, die den Bedarf an Gerichten und Lebensmitteln berechnen.</a:t>
            </a:r>
          </a:p>
          <a:p>
            <a:pPr marL="285750" indent="-285750" defTabSz="4023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tx1"/>
                </a:solidFill>
                <a:latin typeface="Calibri"/>
                <a:cs typeface="Calibri"/>
              </a:rPr>
              <a:t>Überführung dieser Daten in verständliche „Sprache“.</a:t>
            </a:r>
          </a:p>
          <a:p>
            <a:pPr marL="285750" indent="-285750" defTabSz="4023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tx1"/>
                </a:solidFill>
                <a:latin typeface="Calibri"/>
                <a:cs typeface="Calibri"/>
              </a:rPr>
              <a:t>Entwicklung einer Visualisierung oder Benutzeroberfläche, um diese Ergebnisse in nutzbarer Weise darstellen zu können.</a:t>
            </a:r>
          </a:p>
          <a:p>
            <a:pPr marL="285750" indent="-285750" defTabSz="4023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tx1"/>
                </a:solidFill>
                <a:latin typeface="Calibri"/>
                <a:cs typeface="Calibri"/>
              </a:rPr>
              <a:t>Ableitung von Design Prinzipien, die dieser Umwandlung zugrunde liegen und dem Endnutzer helfen die Daten zu verstehen.</a:t>
            </a:r>
          </a:p>
          <a:p>
            <a:pPr marL="285750" indent="-285750" defTabSz="402325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sz="1400" dirty="0">
              <a:solidFill>
                <a:schemeClr val="tx1"/>
              </a:solidFill>
              <a:latin typeface="Calibri"/>
              <a:cs typeface="Calibri"/>
            </a:endParaRPr>
          </a:p>
        </p:txBody>
      </p:sp>
      <p:cxnSp>
        <p:nvCxnSpPr>
          <p:cNvPr id="12" name="Gerade Verbindung 11">
            <a:extLst>
              <a:ext uri="{FF2B5EF4-FFF2-40B4-BE49-F238E27FC236}">
                <a16:creationId xmlns:a16="http://schemas.microsoft.com/office/drawing/2014/main" id="{5933BC03-6063-C940-B9C7-2010CBEE19DC}"/>
              </a:ext>
            </a:extLst>
          </p:cNvPr>
          <p:cNvCxnSpPr>
            <a:cxnSpLocks/>
          </p:cNvCxnSpPr>
          <p:nvPr/>
        </p:nvCxnSpPr>
        <p:spPr>
          <a:xfrm>
            <a:off x="3136031" y="801266"/>
            <a:ext cx="0" cy="41044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feil nach rechts 12">
            <a:extLst>
              <a:ext uri="{FF2B5EF4-FFF2-40B4-BE49-F238E27FC236}">
                <a16:creationId xmlns:a16="http://schemas.microsoft.com/office/drawing/2014/main" id="{FFC53C40-DA26-C143-9B04-6FCF389F3A4B}"/>
              </a:ext>
            </a:extLst>
          </p:cNvPr>
          <p:cNvSpPr/>
          <p:nvPr/>
        </p:nvSpPr>
        <p:spPr>
          <a:xfrm>
            <a:off x="2938012" y="2699606"/>
            <a:ext cx="396039" cy="307777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F9AA6DEB-A68F-1F4C-AB3A-B53913AA6950}"/>
              </a:ext>
            </a:extLst>
          </p:cNvPr>
          <p:cNvSpPr/>
          <p:nvPr/>
        </p:nvSpPr>
        <p:spPr>
          <a:xfrm>
            <a:off x="3680617" y="4016829"/>
            <a:ext cx="4933950" cy="67899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t"/>
          <a:lstStyle/>
          <a:p>
            <a:pPr algn="ctr" defTabSz="402325">
              <a:lnSpc>
                <a:spcPct val="150000"/>
              </a:lnSpc>
            </a:pPr>
            <a:r>
              <a:rPr lang="de-DE" sz="1400" dirty="0">
                <a:solidFill>
                  <a:schemeClr val="tx1"/>
                </a:solidFill>
                <a:latin typeface="Calibri"/>
                <a:cs typeface="Calibri"/>
              </a:rPr>
              <a:t>Ziel für dieses Interview: </a:t>
            </a:r>
            <a:r>
              <a:rPr lang="de-DE" sz="1400" b="1" dirty="0">
                <a:solidFill>
                  <a:schemeClr val="tx1"/>
                </a:solidFill>
                <a:latin typeface="Calibri"/>
                <a:cs typeface="Calibri"/>
              </a:rPr>
              <a:t>Anforderungen</a:t>
            </a:r>
            <a:r>
              <a:rPr lang="de-DE" sz="1400" dirty="0">
                <a:solidFill>
                  <a:schemeClr val="tx1"/>
                </a:solidFill>
                <a:latin typeface="Calibri"/>
                <a:cs typeface="Calibri"/>
              </a:rPr>
              <a:t> und </a:t>
            </a:r>
            <a:r>
              <a:rPr lang="de-DE" sz="1400" b="1" dirty="0">
                <a:solidFill>
                  <a:schemeClr val="tx1"/>
                </a:solidFill>
                <a:latin typeface="Calibri"/>
                <a:cs typeface="Calibri"/>
              </a:rPr>
              <a:t>Bedürfnisse</a:t>
            </a:r>
            <a:r>
              <a:rPr lang="de-DE" sz="1400" dirty="0">
                <a:solidFill>
                  <a:schemeClr val="tx1"/>
                </a:solidFill>
                <a:latin typeface="Calibri"/>
                <a:cs typeface="Calibri"/>
              </a:rPr>
              <a:t> der </a:t>
            </a:r>
            <a:r>
              <a:rPr lang="de-DE" sz="1400" b="1" dirty="0">
                <a:solidFill>
                  <a:schemeClr val="tx1"/>
                </a:solidFill>
                <a:latin typeface="Calibri"/>
                <a:cs typeface="Calibri"/>
              </a:rPr>
              <a:t>Endnutzer</a:t>
            </a:r>
            <a:r>
              <a:rPr lang="de-DE" sz="1400" dirty="0">
                <a:solidFill>
                  <a:schemeClr val="tx1"/>
                </a:solidFill>
                <a:latin typeface="Calibri"/>
                <a:cs typeface="Calibri"/>
              </a:rPr>
              <a:t> in der täglichen Verwendung</a:t>
            </a:r>
          </a:p>
        </p:txBody>
      </p:sp>
    </p:spTree>
    <p:extLst>
      <p:ext uri="{BB962C8B-B14F-4D97-AF65-F5344CB8AC3E}">
        <p14:creationId xmlns:p14="http://schemas.microsoft.com/office/powerpoint/2010/main" val="28193381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feld 9">
            <a:extLst>
              <a:ext uri="{FF2B5EF4-FFF2-40B4-BE49-F238E27FC236}">
                <a16:creationId xmlns:a16="http://schemas.microsoft.com/office/drawing/2014/main" id="{40652CE2-82DB-5843-B52F-7FD39F071B6A}"/>
              </a:ext>
            </a:extLst>
          </p:cNvPr>
          <p:cNvSpPr txBox="1"/>
          <p:nvPr/>
        </p:nvSpPr>
        <p:spPr>
          <a:xfrm>
            <a:off x="287338" y="247749"/>
            <a:ext cx="720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400" b="1" dirty="0">
                <a:solidFill>
                  <a:schemeClr val="tx2"/>
                </a:solidFill>
              </a:rPr>
              <a:t>ZIELE DES INTERVIEW</a:t>
            </a:r>
            <a:endParaRPr lang="en-US" sz="1400" b="1" dirty="0">
              <a:solidFill>
                <a:schemeClr val="tx2"/>
              </a:solidFill>
            </a:endParaRPr>
          </a:p>
        </p:txBody>
      </p:sp>
      <p:pic>
        <p:nvPicPr>
          <p:cNvPr id="6" name="Grafik 5" descr="Ein Bild, das Person, Anzug, Mann, Schlips enthält.&#10;&#10;Automatisch generierte Beschreibung">
            <a:extLst>
              <a:ext uri="{FF2B5EF4-FFF2-40B4-BE49-F238E27FC236}">
                <a16:creationId xmlns:a16="http://schemas.microsoft.com/office/drawing/2014/main" id="{5D7CE821-3F3A-5944-8E9C-A894F359BE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026" y="1567619"/>
            <a:ext cx="2571750" cy="2571750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17FEB61F-04C0-B947-AA23-0CFD8AE70489}"/>
              </a:ext>
            </a:extLst>
          </p:cNvPr>
          <p:cNvSpPr/>
          <p:nvPr/>
        </p:nvSpPr>
        <p:spPr>
          <a:xfrm>
            <a:off x="3438524" y="906600"/>
            <a:ext cx="5418137" cy="389378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0000" tIns="180000" rIns="108000" rtlCol="0" anchor="t"/>
          <a:lstStyle/>
          <a:p>
            <a:pPr defTabSz="402325"/>
            <a:r>
              <a:rPr lang="de-DE" sz="1400" b="1" dirty="0">
                <a:solidFill>
                  <a:schemeClr val="tx1"/>
                </a:solidFill>
                <a:latin typeface="Calibri"/>
                <a:cs typeface="Calibri"/>
              </a:rPr>
              <a:t>Ziele für das Interview</a:t>
            </a:r>
          </a:p>
          <a:p>
            <a:pPr defTabSz="402325"/>
            <a:endParaRPr lang="de-DE" sz="1400" b="1" dirty="0">
              <a:solidFill>
                <a:schemeClr val="tx1"/>
              </a:solidFill>
              <a:latin typeface="Calibri"/>
              <a:cs typeface="Calibri"/>
            </a:endParaRPr>
          </a:p>
          <a:p>
            <a:pPr marL="285750" indent="-285750" defTabSz="4023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tx1"/>
                </a:solidFill>
                <a:latin typeface="Calibri"/>
                <a:cs typeface="Calibri"/>
              </a:rPr>
              <a:t>Testen der Funktionalität der entwickelten Web-Applikation, um festzustellen, ob sie für die tägliche Anwendung geeignet ist.</a:t>
            </a:r>
          </a:p>
          <a:p>
            <a:pPr marL="285750" indent="-285750" defTabSz="4023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tx1"/>
                </a:solidFill>
                <a:latin typeface="Calibri"/>
                <a:cs typeface="Calibri"/>
              </a:rPr>
              <a:t>Überprüfung der Applikation auf verschiedene Faktoren wie z.B. Nachvollziehbarkeit der Resultate, Vertrauenswürdigkeit der Empfehlungen, Einfachheit der Bedienung etc.</a:t>
            </a:r>
          </a:p>
          <a:p>
            <a:pPr marL="285750" indent="-285750" defTabSz="4023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tx1"/>
                </a:solidFill>
                <a:latin typeface="Calibri"/>
                <a:cs typeface="Calibri"/>
              </a:rPr>
              <a:t>Einholen von Feedback für die Weiterentwicklung der Applikation.</a:t>
            </a:r>
          </a:p>
          <a:p>
            <a:pPr marL="285750" indent="-285750" defTabSz="402325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sz="1400" dirty="0">
              <a:solidFill>
                <a:schemeClr val="tx1"/>
              </a:solidFill>
              <a:latin typeface="Calibri"/>
              <a:cs typeface="Calibri"/>
            </a:endParaRPr>
          </a:p>
        </p:txBody>
      </p:sp>
      <p:cxnSp>
        <p:nvCxnSpPr>
          <p:cNvPr id="12" name="Gerade Verbindung 11">
            <a:extLst>
              <a:ext uri="{FF2B5EF4-FFF2-40B4-BE49-F238E27FC236}">
                <a16:creationId xmlns:a16="http://schemas.microsoft.com/office/drawing/2014/main" id="{5933BC03-6063-C940-B9C7-2010CBEE19DC}"/>
              </a:ext>
            </a:extLst>
          </p:cNvPr>
          <p:cNvCxnSpPr>
            <a:cxnSpLocks/>
          </p:cNvCxnSpPr>
          <p:nvPr/>
        </p:nvCxnSpPr>
        <p:spPr>
          <a:xfrm>
            <a:off x="3136031" y="801266"/>
            <a:ext cx="0" cy="41044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feil nach rechts 12">
            <a:extLst>
              <a:ext uri="{FF2B5EF4-FFF2-40B4-BE49-F238E27FC236}">
                <a16:creationId xmlns:a16="http://schemas.microsoft.com/office/drawing/2014/main" id="{FFC53C40-DA26-C143-9B04-6FCF389F3A4B}"/>
              </a:ext>
            </a:extLst>
          </p:cNvPr>
          <p:cNvSpPr/>
          <p:nvPr/>
        </p:nvSpPr>
        <p:spPr>
          <a:xfrm>
            <a:off x="2938012" y="2699606"/>
            <a:ext cx="396039" cy="307777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F9AA6DEB-A68F-1F4C-AB3A-B53913AA6950}"/>
              </a:ext>
            </a:extLst>
          </p:cNvPr>
          <p:cNvSpPr/>
          <p:nvPr/>
        </p:nvSpPr>
        <p:spPr>
          <a:xfrm>
            <a:off x="3680617" y="3657601"/>
            <a:ext cx="4933950" cy="103822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t"/>
          <a:lstStyle/>
          <a:p>
            <a:pPr defTabSz="402325">
              <a:lnSpc>
                <a:spcPct val="150000"/>
              </a:lnSpc>
            </a:pPr>
            <a:r>
              <a:rPr lang="de-DE" sz="1400" dirty="0">
                <a:solidFill>
                  <a:schemeClr val="tx1"/>
                </a:solidFill>
                <a:latin typeface="Calibri"/>
                <a:cs typeface="Calibri"/>
              </a:rPr>
              <a:t>Leitfrage für dieses Interview: </a:t>
            </a:r>
          </a:p>
          <a:p>
            <a:pPr algn="ctr" defTabSz="402325">
              <a:lnSpc>
                <a:spcPct val="150000"/>
              </a:lnSpc>
            </a:pPr>
            <a:r>
              <a:rPr lang="de-DE" sz="1400" dirty="0">
                <a:solidFill>
                  <a:schemeClr val="tx1"/>
                </a:solidFill>
                <a:latin typeface="Calibri"/>
                <a:cs typeface="Calibri"/>
              </a:rPr>
              <a:t>Stimmt die Applikation mit den </a:t>
            </a:r>
            <a:r>
              <a:rPr lang="de-DE" sz="1400" b="1" dirty="0">
                <a:solidFill>
                  <a:schemeClr val="tx1"/>
                </a:solidFill>
                <a:latin typeface="Calibri"/>
                <a:cs typeface="Calibri"/>
              </a:rPr>
              <a:t>Anforderungen</a:t>
            </a:r>
            <a:r>
              <a:rPr lang="de-DE" sz="1400" dirty="0">
                <a:solidFill>
                  <a:schemeClr val="tx1"/>
                </a:solidFill>
                <a:latin typeface="Calibri"/>
                <a:cs typeface="Calibri"/>
              </a:rPr>
              <a:t> und </a:t>
            </a:r>
            <a:r>
              <a:rPr lang="de-DE" sz="1400" b="1" dirty="0">
                <a:solidFill>
                  <a:schemeClr val="tx1"/>
                </a:solidFill>
                <a:latin typeface="Calibri"/>
                <a:cs typeface="Calibri"/>
              </a:rPr>
              <a:t>Bedürfnissen</a:t>
            </a:r>
            <a:r>
              <a:rPr lang="de-DE" sz="1400" dirty="0">
                <a:solidFill>
                  <a:schemeClr val="tx1"/>
                </a:solidFill>
                <a:latin typeface="Calibri"/>
                <a:cs typeface="Calibri"/>
              </a:rPr>
              <a:t> der </a:t>
            </a:r>
            <a:r>
              <a:rPr lang="de-DE" sz="1400" b="1" dirty="0">
                <a:solidFill>
                  <a:schemeClr val="tx1"/>
                </a:solidFill>
                <a:latin typeface="Calibri"/>
                <a:cs typeface="Calibri"/>
              </a:rPr>
              <a:t>Endnutzer</a:t>
            </a:r>
            <a:r>
              <a:rPr lang="de-DE" sz="1400" dirty="0">
                <a:solidFill>
                  <a:schemeClr val="tx1"/>
                </a:solidFill>
                <a:latin typeface="Calibri"/>
                <a:cs typeface="Calibri"/>
              </a:rPr>
              <a:t> für die täglichen Verwendung überein?</a:t>
            </a:r>
          </a:p>
        </p:txBody>
      </p:sp>
    </p:spTree>
    <p:extLst>
      <p:ext uri="{BB962C8B-B14F-4D97-AF65-F5344CB8AC3E}">
        <p14:creationId xmlns:p14="http://schemas.microsoft.com/office/powerpoint/2010/main" val="14487467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kt 13" hidden="1">
            <a:extLst>
              <a:ext uri="{FF2B5EF4-FFF2-40B4-BE49-F238E27FC236}">
                <a16:creationId xmlns:a16="http://schemas.microsoft.com/office/drawing/2014/main" id="{CB84490F-30B3-DB4B-BB17-3F184BF63373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747131376"/>
              </p:ext>
            </p:extLst>
          </p:nvPr>
        </p:nvGraphicFramePr>
        <p:xfrm>
          <a:off x="1786629" y="482895"/>
          <a:ext cx="691" cy="6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17" name="think-cell Folie" r:id="rId6" imgW="7772400" imgH="10058400" progId="TCLayout.ActiveDocument.1">
                  <p:embed/>
                </p:oleObj>
              </mc:Choice>
              <mc:Fallback>
                <p:oleObj name="think-cell Folie" r:id="rId6" imgW="7772400" imgH="10058400" progId="TCLayout.ActiveDocument.1">
                  <p:embed/>
                  <p:pic>
                    <p:nvPicPr>
                      <p:cNvPr id="14" name="Objekt 13" hidden="1">
                        <a:extLst>
                          <a:ext uri="{FF2B5EF4-FFF2-40B4-BE49-F238E27FC236}">
                            <a16:creationId xmlns:a16="http://schemas.microsoft.com/office/drawing/2014/main" id="{CB84490F-30B3-DB4B-BB17-3F184BF6337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786629" y="482895"/>
                        <a:ext cx="691" cy="6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hteck 12" hidden="1">
            <a:extLst>
              <a:ext uri="{FF2B5EF4-FFF2-40B4-BE49-F238E27FC236}">
                <a16:creationId xmlns:a16="http://schemas.microsoft.com/office/drawing/2014/main" id="{109419F6-42AA-6940-BE43-C8748BF59A5B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1785938" y="482204"/>
            <a:ext cx="69099" cy="690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 defTabSz="402325"/>
            <a:endParaRPr lang="fr-FR" sz="788" b="1" err="1">
              <a:solidFill>
                <a:prstClr val="white"/>
              </a:solidFill>
              <a:latin typeface="Helvetica" pitchFamily="2" charset="0"/>
              <a:ea typeface="Verdana" panose="020B0604030504040204" pitchFamily="34" charset="0"/>
              <a:cs typeface="Helvetica"/>
              <a:sym typeface="Helvetica" pitchFamily="2" charset="0"/>
            </a:endParaRP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90963A74-C3F3-C04B-AAAE-7F7D50DFD098}"/>
              </a:ext>
            </a:extLst>
          </p:cNvPr>
          <p:cNvSpPr txBox="1"/>
          <p:nvPr/>
        </p:nvSpPr>
        <p:spPr>
          <a:xfrm>
            <a:off x="287338" y="247749"/>
            <a:ext cx="720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400" b="1" dirty="0">
                <a:solidFill>
                  <a:schemeClr val="tx2"/>
                </a:solidFill>
              </a:rPr>
              <a:t>ERKLÄRUNG DER APPLIKATION</a:t>
            </a:r>
            <a:endParaRPr lang="en-US" sz="1400" b="1" dirty="0">
              <a:solidFill>
                <a:schemeClr val="tx2"/>
              </a:solidFill>
            </a:endParaRP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F60F01B0-1AEC-1A49-BD13-4A6F58D23918}"/>
              </a:ext>
            </a:extLst>
          </p:cNvPr>
          <p:cNvSpPr/>
          <p:nvPr/>
        </p:nvSpPr>
        <p:spPr>
          <a:xfrm>
            <a:off x="279368" y="1151335"/>
            <a:ext cx="8595203" cy="358065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0000" tIns="180000" rIns="108000" rtlCol="0" anchor="t"/>
          <a:lstStyle/>
          <a:p>
            <a:pPr marL="285750" indent="-285750" defTabSz="402325"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tx1"/>
                </a:solidFill>
                <a:latin typeface="Calibri"/>
              </a:rPr>
              <a:t>Link zur </a:t>
            </a:r>
            <a:r>
              <a:rPr lang="de-DE" sz="1400" dirty="0" err="1">
                <a:solidFill>
                  <a:schemeClr val="tx1"/>
                </a:solidFill>
                <a:latin typeface="Calibri"/>
              </a:rPr>
              <a:t>Webapp</a:t>
            </a:r>
            <a:r>
              <a:rPr lang="de-DE" sz="1400" dirty="0">
                <a:solidFill>
                  <a:schemeClr val="tx1"/>
                </a:solidFill>
                <a:latin typeface="Calibri"/>
              </a:rPr>
              <a:t>: </a:t>
            </a:r>
            <a:r>
              <a:rPr lang="de-DE" sz="1400" dirty="0">
                <a:solidFill>
                  <a:schemeClr val="tx1"/>
                </a:solidFill>
                <a:latin typeface="Calibri"/>
                <a:hlinkClick r:id="rId8"/>
              </a:rPr>
              <a:t>https://philipp-schmelzer-hsg.shinyapps.io/shiny/</a:t>
            </a:r>
            <a:endParaRPr lang="de-DE" sz="1400" dirty="0">
              <a:solidFill>
                <a:schemeClr val="tx1"/>
              </a:solidFill>
              <a:latin typeface="Calibri"/>
            </a:endParaRPr>
          </a:p>
          <a:p>
            <a:pPr marL="285750" indent="-285750" defTabSz="402325">
              <a:buFont typeface="Arial" panose="020B0604020202020204" pitchFamily="34" charset="0"/>
              <a:buChar char="•"/>
            </a:pPr>
            <a:endParaRPr lang="de-DE" sz="1400" dirty="0">
              <a:solidFill>
                <a:schemeClr val="tx1"/>
              </a:solidFill>
              <a:latin typeface="Calibri"/>
            </a:endParaRPr>
          </a:p>
          <a:p>
            <a:pPr defTabSz="402325"/>
            <a:r>
              <a:rPr lang="de-DE" sz="1400" b="1" dirty="0">
                <a:solidFill>
                  <a:schemeClr val="tx1"/>
                </a:solidFill>
                <a:latin typeface="Calibri"/>
              </a:rPr>
              <a:t>Kurze Erklärung der Applikation</a:t>
            </a:r>
          </a:p>
          <a:p>
            <a:pPr marL="285750" indent="-285750" defTabSz="402325"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tx1"/>
                </a:solidFill>
                <a:latin typeface="Calibri"/>
              </a:rPr>
              <a:t>Drei Menüvoraussagen für die nächsten 28 Tage basierend auf historischen Daten und weiteren Faktoren</a:t>
            </a:r>
          </a:p>
          <a:p>
            <a:pPr marL="285750" indent="-285750" defTabSz="402325"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tx1"/>
                </a:solidFill>
                <a:latin typeface="Calibri"/>
              </a:rPr>
              <a:t>Bedarfsvorhersage für einen oder für fünf ausgewählte Tage</a:t>
            </a:r>
          </a:p>
          <a:p>
            <a:pPr marL="285750" indent="-285750" defTabSz="402325"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tx1"/>
                </a:solidFill>
                <a:latin typeface="Calibri"/>
              </a:rPr>
              <a:t>Bedarfsverlauf der verschiedenen angebotenen Menüs</a:t>
            </a:r>
          </a:p>
          <a:p>
            <a:pPr marL="285750" indent="-285750" defTabSz="402325"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tx1"/>
                </a:solidFill>
                <a:latin typeface="Calibri"/>
              </a:rPr>
              <a:t>Erklärungen, die im Detail die Funktionsweise der Applikation beschreibt</a:t>
            </a:r>
          </a:p>
          <a:p>
            <a:pPr marL="285750" indent="-285750" defTabSz="402325"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tx1"/>
                </a:solidFill>
                <a:latin typeface="Calibri"/>
              </a:rPr>
              <a:t>Eingabemaske, mit der das Datum ausgewählt und der Bedarf an Menüs angepasst werden kann.</a:t>
            </a:r>
          </a:p>
          <a:p>
            <a:pPr marL="285750" indent="-285750" defTabSz="402325">
              <a:buFont typeface="Arial" panose="020B0604020202020204" pitchFamily="34" charset="0"/>
              <a:buChar char="•"/>
            </a:pPr>
            <a:endParaRPr lang="de-DE" sz="1400" dirty="0">
              <a:solidFill>
                <a:schemeClr val="tx1"/>
              </a:solidFill>
              <a:latin typeface="Calibri"/>
            </a:endParaRPr>
          </a:p>
          <a:p>
            <a:pPr defTabSz="402325"/>
            <a:r>
              <a:rPr lang="de-DE" sz="1400" dirty="0">
                <a:solidFill>
                  <a:schemeClr val="tx1"/>
                </a:solidFill>
                <a:latin typeface="Calibri"/>
              </a:rPr>
              <a:t> </a:t>
            </a:r>
          </a:p>
          <a:p>
            <a:pPr marL="285750" indent="-285750" defTabSz="402325">
              <a:buFont typeface="Arial" panose="020B0604020202020204" pitchFamily="34" charset="0"/>
              <a:buChar char="•"/>
            </a:pPr>
            <a:endParaRPr lang="de-DE" sz="1400" dirty="0">
              <a:solidFill>
                <a:schemeClr val="tx1"/>
              </a:solidFill>
              <a:latin typeface="Calibri"/>
            </a:endParaRPr>
          </a:p>
          <a:p>
            <a:pPr marL="285750" indent="-285750" defTabSz="402325">
              <a:buFont typeface="Arial" panose="020B0604020202020204" pitchFamily="34" charset="0"/>
              <a:buChar char="•"/>
            </a:pPr>
            <a:endParaRPr lang="de-DE" sz="1400" dirty="0">
              <a:solidFill>
                <a:schemeClr val="tx1"/>
              </a:solidFill>
              <a:latin typeface="Calibri"/>
            </a:endParaRPr>
          </a:p>
          <a:p>
            <a:pPr marL="285750" indent="-285750" defTabSz="402325">
              <a:buFont typeface="Arial" panose="020B0604020202020204" pitchFamily="34" charset="0"/>
              <a:buChar char="•"/>
            </a:pPr>
            <a:endParaRPr lang="de-DE" sz="1400" dirty="0">
              <a:solidFill>
                <a:schemeClr val="tx1"/>
              </a:solidFill>
              <a:latin typeface="Calibri"/>
            </a:endParaRPr>
          </a:p>
          <a:p>
            <a:pPr defTabSz="402325"/>
            <a:endParaRPr lang="de-DE" sz="1400" dirty="0">
              <a:solidFill>
                <a:schemeClr val="tx1"/>
              </a:solidFill>
              <a:latin typeface="Calibri"/>
            </a:endParaRPr>
          </a:p>
          <a:p>
            <a:pPr marL="285750" indent="-285750" defTabSz="402325">
              <a:buFont typeface="Arial" panose="020B0604020202020204" pitchFamily="34" charset="0"/>
              <a:buChar char="•"/>
            </a:pPr>
            <a:endParaRPr lang="de-DE" sz="1400" dirty="0">
              <a:solidFill>
                <a:schemeClr val="tx1"/>
              </a:solidFill>
              <a:latin typeface="Calibri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36540F07-3EFA-284B-B498-65F468FE9ED2}"/>
              </a:ext>
            </a:extLst>
          </p:cNvPr>
          <p:cNvSpPr/>
          <p:nvPr/>
        </p:nvSpPr>
        <p:spPr>
          <a:xfrm>
            <a:off x="251520" y="699542"/>
            <a:ext cx="8712968" cy="307777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>
              <a:spcAft>
                <a:spcPts val="1200"/>
              </a:spcAft>
            </a:pPr>
            <a:r>
              <a:rPr lang="de-DE" sz="1400" dirty="0"/>
              <a:t>Ziel: Überprüfung der Gestaltung und Struktur der App auf verschiedene Faktoren</a:t>
            </a:r>
          </a:p>
        </p:txBody>
      </p:sp>
    </p:spTree>
    <p:extLst>
      <p:ext uri="{BB962C8B-B14F-4D97-AF65-F5344CB8AC3E}">
        <p14:creationId xmlns:p14="http://schemas.microsoft.com/office/powerpoint/2010/main" val="42684824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kt 13" hidden="1">
            <a:extLst>
              <a:ext uri="{FF2B5EF4-FFF2-40B4-BE49-F238E27FC236}">
                <a16:creationId xmlns:a16="http://schemas.microsoft.com/office/drawing/2014/main" id="{CB84490F-30B3-DB4B-BB17-3F184BF63373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786629" y="482895"/>
          <a:ext cx="691" cy="6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80" name="think-cell Folie" r:id="rId6" imgW="7772400" imgH="10058400" progId="TCLayout.ActiveDocument.1">
                  <p:embed/>
                </p:oleObj>
              </mc:Choice>
              <mc:Fallback>
                <p:oleObj name="think-cell Folie" r:id="rId6" imgW="7772400" imgH="10058400" progId="TCLayout.ActiveDocument.1">
                  <p:embed/>
                  <p:pic>
                    <p:nvPicPr>
                      <p:cNvPr id="14" name="Objekt 13" hidden="1">
                        <a:extLst>
                          <a:ext uri="{FF2B5EF4-FFF2-40B4-BE49-F238E27FC236}">
                            <a16:creationId xmlns:a16="http://schemas.microsoft.com/office/drawing/2014/main" id="{CB84490F-30B3-DB4B-BB17-3F184BF6337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786629" y="482895"/>
                        <a:ext cx="691" cy="6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hteck 12" hidden="1">
            <a:extLst>
              <a:ext uri="{FF2B5EF4-FFF2-40B4-BE49-F238E27FC236}">
                <a16:creationId xmlns:a16="http://schemas.microsoft.com/office/drawing/2014/main" id="{109419F6-42AA-6940-BE43-C8748BF59A5B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1785938" y="482204"/>
            <a:ext cx="69099" cy="690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 defTabSz="402325"/>
            <a:endParaRPr lang="fr-FR" sz="788" b="1" err="1">
              <a:solidFill>
                <a:prstClr val="white"/>
              </a:solidFill>
              <a:latin typeface="Helvetica" pitchFamily="2" charset="0"/>
              <a:ea typeface="Verdana" panose="020B0604030504040204" pitchFamily="34" charset="0"/>
              <a:cs typeface="Helvetica"/>
              <a:sym typeface="Helvetica" pitchFamily="2" charset="0"/>
            </a:endParaRP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90963A74-C3F3-C04B-AAAE-7F7D50DFD098}"/>
              </a:ext>
            </a:extLst>
          </p:cNvPr>
          <p:cNvSpPr txBox="1"/>
          <p:nvPr/>
        </p:nvSpPr>
        <p:spPr>
          <a:xfrm>
            <a:off x="287338" y="247749"/>
            <a:ext cx="720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400" b="1" dirty="0">
                <a:solidFill>
                  <a:schemeClr val="tx2"/>
                </a:solidFill>
              </a:rPr>
              <a:t>TESTEN DER APPLIKATION</a:t>
            </a:r>
            <a:endParaRPr lang="en-US" sz="1400" b="1" dirty="0">
              <a:solidFill>
                <a:schemeClr val="tx2"/>
              </a:solidFill>
            </a:endParaRP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F60F01B0-1AEC-1A49-BD13-4A6F58D23918}"/>
              </a:ext>
            </a:extLst>
          </p:cNvPr>
          <p:cNvSpPr/>
          <p:nvPr/>
        </p:nvSpPr>
        <p:spPr>
          <a:xfrm>
            <a:off x="279368" y="1151335"/>
            <a:ext cx="8595203" cy="358065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0000" tIns="180000" rIns="108000" rtlCol="0" anchor="t"/>
          <a:lstStyle/>
          <a:p>
            <a:pPr defTabSz="402325"/>
            <a:r>
              <a:rPr lang="de-DE" sz="1400" b="1" dirty="0">
                <a:solidFill>
                  <a:schemeClr val="tx1"/>
                </a:solidFill>
                <a:latin typeface="Calibri"/>
              </a:rPr>
              <a:t>Der Interviewte soll folgende Operationen auf der App ausführen:</a:t>
            </a:r>
          </a:p>
          <a:p>
            <a:pPr defTabSz="402325"/>
            <a:endParaRPr lang="de-DE" sz="1400" b="1" dirty="0">
              <a:solidFill>
                <a:schemeClr val="tx1"/>
              </a:solidFill>
              <a:latin typeface="Calibri"/>
            </a:endParaRPr>
          </a:p>
          <a:p>
            <a:pPr marL="285750" indent="-285750" defTabSz="402325"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tx1"/>
                </a:solidFill>
                <a:latin typeface="Calibri"/>
              </a:rPr>
              <a:t>Begutachtung der vorgeschlagenen drei Menüs auf Tages- und Wochenbasis</a:t>
            </a:r>
          </a:p>
          <a:p>
            <a:pPr marL="285750" indent="-285750" defTabSz="402325"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tx1"/>
                </a:solidFill>
                <a:latin typeface="Calibri"/>
              </a:rPr>
              <a:t>Auswahl eines bestimmten Tages / 5 Tage</a:t>
            </a:r>
          </a:p>
          <a:p>
            <a:pPr marL="285750" indent="-285750" defTabSz="402325"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tx1"/>
                </a:solidFill>
                <a:latin typeface="Calibri"/>
              </a:rPr>
              <a:t>Anpassung Menüs</a:t>
            </a:r>
          </a:p>
          <a:p>
            <a:pPr marL="285750" indent="-285750" defTabSz="402325"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tx1"/>
                </a:solidFill>
                <a:latin typeface="Calibri"/>
              </a:rPr>
              <a:t>Anpassung Bedarf eines Menüs</a:t>
            </a:r>
          </a:p>
          <a:p>
            <a:pPr marL="285750" indent="-285750" defTabSz="402325"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tx1"/>
                </a:solidFill>
                <a:latin typeface="Calibri"/>
              </a:rPr>
              <a:t>Verständnis der Icons?</a:t>
            </a:r>
          </a:p>
          <a:p>
            <a:pPr marL="285750" indent="-285750" defTabSz="402325"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tx1"/>
                </a:solidFill>
                <a:latin typeface="Calibri"/>
              </a:rPr>
              <a:t>Verständnis des Bedarfsverlaufs?</a:t>
            </a:r>
          </a:p>
          <a:p>
            <a:pPr marL="285750" indent="-285750" defTabSz="402325"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tx1"/>
                </a:solidFill>
                <a:latin typeface="Calibri"/>
              </a:rPr>
              <a:t>Ändern der betrachteten Menüs im Bedarfsverlauf</a:t>
            </a:r>
          </a:p>
          <a:p>
            <a:pPr marL="285750" indent="-285750" defTabSz="402325"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tx1"/>
                </a:solidFill>
                <a:latin typeface="Calibri"/>
              </a:rPr>
              <a:t>Begutachtung der Erklärungen</a:t>
            </a:r>
          </a:p>
          <a:p>
            <a:pPr defTabSz="402325"/>
            <a:endParaRPr lang="de-DE" sz="1400" dirty="0">
              <a:solidFill>
                <a:schemeClr val="tx1"/>
              </a:solidFill>
              <a:latin typeface="Calibri"/>
            </a:endParaRPr>
          </a:p>
          <a:p>
            <a:pPr defTabSz="402325"/>
            <a:r>
              <a:rPr lang="de-DE" sz="1400" dirty="0">
                <a:solidFill>
                  <a:schemeClr val="tx1"/>
                </a:solidFill>
                <a:latin typeface="Calibri"/>
              </a:rPr>
              <a:t> </a:t>
            </a:r>
          </a:p>
          <a:p>
            <a:pPr marL="285750" indent="-285750" defTabSz="402325">
              <a:buFont typeface="Arial" panose="020B0604020202020204" pitchFamily="34" charset="0"/>
              <a:buChar char="•"/>
            </a:pPr>
            <a:endParaRPr lang="de-DE" sz="1400" dirty="0">
              <a:solidFill>
                <a:schemeClr val="tx1"/>
              </a:solidFill>
              <a:latin typeface="Calibri"/>
            </a:endParaRPr>
          </a:p>
          <a:p>
            <a:pPr marL="285750" indent="-285750" defTabSz="402325">
              <a:buFont typeface="Arial" panose="020B0604020202020204" pitchFamily="34" charset="0"/>
              <a:buChar char="•"/>
            </a:pPr>
            <a:endParaRPr lang="de-DE" sz="1400" dirty="0">
              <a:solidFill>
                <a:schemeClr val="tx1"/>
              </a:solidFill>
              <a:latin typeface="Calibri"/>
            </a:endParaRPr>
          </a:p>
          <a:p>
            <a:pPr marL="285750" indent="-285750" defTabSz="402325">
              <a:buFont typeface="Arial" panose="020B0604020202020204" pitchFamily="34" charset="0"/>
              <a:buChar char="•"/>
            </a:pPr>
            <a:endParaRPr lang="de-DE" sz="1400" dirty="0">
              <a:solidFill>
                <a:schemeClr val="tx1"/>
              </a:solidFill>
              <a:latin typeface="Calibri"/>
            </a:endParaRPr>
          </a:p>
          <a:p>
            <a:pPr defTabSz="402325"/>
            <a:endParaRPr lang="de-DE" sz="1400" dirty="0">
              <a:solidFill>
                <a:schemeClr val="tx1"/>
              </a:solidFill>
              <a:latin typeface="Calibri"/>
            </a:endParaRPr>
          </a:p>
          <a:p>
            <a:pPr marL="285750" indent="-285750" defTabSz="402325">
              <a:buFont typeface="Arial" panose="020B0604020202020204" pitchFamily="34" charset="0"/>
              <a:buChar char="•"/>
            </a:pPr>
            <a:endParaRPr lang="de-DE" sz="1400" dirty="0">
              <a:solidFill>
                <a:schemeClr val="tx1"/>
              </a:solidFill>
              <a:latin typeface="Calibri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36540F07-3EFA-284B-B498-65F468FE9ED2}"/>
              </a:ext>
            </a:extLst>
          </p:cNvPr>
          <p:cNvSpPr/>
          <p:nvPr/>
        </p:nvSpPr>
        <p:spPr>
          <a:xfrm>
            <a:off x="251520" y="699542"/>
            <a:ext cx="8712968" cy="307777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>
              <a:spcAft>
                <a:spcPts val="1200"/>
              </a:spcAft>
            </a:pPr>
            <a:r>
              <a:rPr lang="de-DE" sz="1400" dirty="0"/>
              <a:t>Ziel: Überprüfung der Gestaltung und Struktur der App auf verschiedene Faktoren</a:t>
            </a:r>
          </a:p>
        </p:txBody>
      </p:sp>
    </p:spTree>
    <p:extLst>
      <p:ext uri="{BB962C8B-B14F-4D97-AF65-F5344CB8AC3E}">
        <p14:creationId xmlns:p14="http://schemas.microsoft.com/office/powerpoint/2010/main" val="39744127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kt 13" hidden="1">
            <a:extLst>
              <a:ext uri="{FF2B5EF4-FFF2-40B4-BE49-F238E27FC236}">
                <a16:creationId xmlns:a16="http://schemas.microsoft.com/office/drawing/2014/main" id="{CB84490F-30B3-DB4B-BB17-3F184BF63373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786629" y="482895"/>
          <a:ext cx="691" cy="6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66" name="think-cell Folie" r:id="rId6" imgW="7772400" imgH="10058400" progId="TCLayout.ActiveDocument.1">
                  <p:embed/>
                </p:oleObj>
              </mc:Choice>
              <mc:Fallback>
                <p:oleObj name="think-cell Folie" r:id="rId6" imgW="7772400" imgH="10058400" progId="TCLayout.ActiveDocument.1">
                  <p:embed/>
                  <p:pic>
                    <p:nvPicPr>
                      <p:cNvPr id="14" name="Objekt 13" hidden="1">
                        <a:extLst>
                          <a:ext uri="{FF2B5EF4-FFF2-40B4-BE49-F238E27FC236}">
                            <a16:creationId xmlns:a16="http://schemas.microsoft.com/office/drawing/2014/main" id="{CB84490F-30B3-DB4B-BB17-3F184BF6337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786629" y="482895"/>
                        <a:ext cx="691" cy="6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hteck 12" hidden="1">
            <a:extLst>
              <a:ext uri="{FF2B5EF4-FFF2-40B4-BE49-F238E27FC236}">
                <a16:creationId xmlns:a16="http://schemas.microsoft.com/office/drawing/2014/main" id="{109419F6-42AA-6940-BE43-C8748BF59A5B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1785938" y="482204"/>
            <a:ext cx="69099" cy="690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 defTabSz="402325"/>
            <a:endParaRPr lang="fr-FR" sz="788" b="1" err="1">
              <a:solidFill>
                <a:prstClr val="white"/>
              </a:solidFill>
              <a:latin typeface="Helvetica" pitchFamily="2" charset="0"/>
              <a:ea typeface="Verdana" panose="020B0604030504040204" pitchFamily="34" charset="0"/>
              <a:cs typeface="Helvetica"/>
              <a:sym typeface="Helvetica" pitchFamily="2" charset="0"/>
            </a:endParaRP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90963A74-C3F3-C04B-AAAE-7F7D50DFD098}"/>
              </a:ext>
            </a:extLst>
          </p:cNvPr>
          <p:cNvSpPr txBox="1"/>
          <p:nvPr/>
        </p:nvSpPr>
        <p:spPr>
          <a:xfrm>
            <a:off x="287338" y="247749"/>
            <a:ext cx="720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400" b="1" dirty="0">
                <a:solidFill>
                  <a:schemeClr val="tx2"/>
                </a:solidFill>
              </a:rPr>
              <a:t>AUSWERTUNG DER FUNKTIONALITÄT</a:t>
            </a: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F60F01B0-1AEC-1A49-BD13-4A6F58D23918}"/>
              </a:ext>
            </a:extLst>
          </p:cNvPr>
          <p:cNvSpPr/>
          <p:nvPr/>
        </p:nvSpPr>
        <p:spPr>
          <a:xfrm>
            <a:off x="279368" y="1151335"/>
            <a:ext cx="8595203" cy="358065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0000" tIns="180000" rIns="108000" rtlCol="0" anchor="t"/>
          <a:lstStyle/>
          <a:p>
            <a:pPr defTabSz="402325"/>
            <a:endParaRPr lang="de-DE" sz="1200" dirty="0">
              <a:solidFill>
                <a:schemeClr val="tx1"/>
              </a:solidFill>
              <a:latin typeface="Calibri"/>
            </a:endParaRPr>
          </a:p>
          <a:p>
            <a:pPr marL="285750" indent="-285750" defTabSz="402325">
              <a:buFont typeface="Arial" panose="020B0604020202020204" pitchFamily="34" charset="0"/>
              <a:buChar char="•"/>
            </a:pPr>
            <a:endParaRPr lang="de-DE" sz="1200" dirty="0">
              <a:solidFill>
                <a:schemeClr val="tx1"/>
              </a:solidFill>
              <a:latin typeface="Calibri"/>
              <a:cs typeface="Calibri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36540F07-3EFA-284B-B498-65F468FE9ED2}"/>
              </a:ext>
            </a:extLst>
          </p:cNvPr>
          <p:cNvSpPr/>
          <p:nvPr/>
        </p:nvSpPr>
        <p:spPr>
          <a:xfrm>
            <a:off x="251520" y="699542"/>
            <a:ext cx="8712968" cy="307777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>
              <a:spcAft>
                <a:spcPts val="1200"/>
              </a:spcAft>
            </a:pPr>
            <a:r>
              <a:rPr lang="de-DE" sz="1400" dirty="0"/>
              <a:t>Ziel: Feedback bzgl. Nutzbarkeit im täglichen Geschäft erhalten</a:t>
            </a:r>
          </a:p>
        </p:txBody>
      </p:sp>
      <p:graphicFrame>
        <p:nvGraphicFramePr>
          <p:cNvPr id="3" name="Tabelle 2">
            <a:extLst>
              <a:ext uri="{FF2B5EF4-FFF2-40B4-BE49-F238E27FC236}">
                <a16:creationId xmlns:a16="http://schemas.microsoft.com/office/drawing/2014/main" id="{CB5026A5-B875-014C-B75E-8D3BD0A7AC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2921837"/>
              </p:ext>
            </p:extLst>
          </p:nvPr>
        </p:nvGraphicFramePr>
        <p:xfrm>
          <a:off x="374073" y="1246909"/>
          <a:ext cx="8416635" cy="34140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34554">
                  <a:extLst>
                    <a:ext uri="{9D8B030D-6E8A-4147-A177-3AD203B41FA5}">
                      <a16:colId xmlns:a16="http://schemas.microsoft.com/office/drawing/2014/main" val="365820560"/>
                    </a:ext>
                  </a:extLst>
                </a:gridCol>
                <a:gridCol w="1257820">
                  <a:extLst>
                    <a:ext uri="{9D8B030D-6E8A-4147-A177-3AD203B41FA5}">
                      <a16:colId xmlns:a16="http://schemas.microsoft.com/office/drawing/2014/main" val="1859691976"/>
                    </a:ext>
                  </a:extLst>
                </a:gridCol>
                <a:gridCol w="4424261">
                  <a:extLst>
                    <a:ext uri="{9D8B030D-6E8A-4147-A177-3AD203B41FA5}">
                      <a16:colId xmlns:a16="http://schemas.microsoft.com/office/drawing/2014/main" val="3745383916"/>
                    </a:ext>
                  </a:extLst>
                </a:gridCol>
              </a:tblGrid>
              <a:tr h="387276">
                <a:tc>
                  <a:txBody>
                    <a:bodyPr/>
                    <a:lstStyle/>
                    <a:p>
                      <a:pPr algn="l"/>
                      <a:r>
                        <a:rPr lang="de-DE" sz="1050">
                          <a:effectLst/>
                        </a:rPr>
                        <a:t>Zu bewertender Faktor</a:t>
                      </a:r>
                      <a:endParaRPr lang="de-CH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623" marR="76623" marT="38311" marB="38311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1050">
                          <a:effectLst/>
                        </a:rPr>
                        <a:t>Bewertung </a:t>
                      </a:r>
                      <a:endParaRPr lang="de-CH" sz="1050">
                        <a:effectLst/>
                      </a:endParaRPr>
                    </a:p>
                    <a:p>
                      <a:pPr algn="l"/>
                      <a:r>
                        <a:rPr lang="de-DE" sz="1050">
                          <a:effectLst/>
                        </a:rPr>
                        <a:t>Skala 1-5</a:t>
                      </a:r>
                      <a:endParaRPr lang="de-CH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623" marR="76623" marT="38311" marB="38311" anchor="ctr"/>
                </a:tc>
                <a:tc>
                  <a:txBody>
                    <a:bodyPr/>
                    <a:lstStyle/>
                    <a:p>
                      <a:pPr marL="86360" algn="l"/>
                      <a:r>
                        <a:rPr lang="de-DE" sz="1050" dirty="0">
                          <a:effectLst/>
                        </a:rPr>
                        <a:t>Begründung / Kommentar </a:t>
                      </a:r>
                      <a:endParaRPr lang="de-CH" sz="105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213562548"/>
                  </a:ext>
                </a:extLst>
              </a:tr>
              <a:tr h="249108">
                <a:tc>
                  <a:txBody>
                    <a:bodyPr/>
                    <a:lstStyle/>
                    <a:p>
                      <a:pPr algn="l"/>
                      <a:r>
                        <a:rPr lang="de-DE" sz="1050">
                          <a:effectLst/>
                        </a:rPr>
                        <a:t>Übersichtlichkeit der Applikation</a:t>
                      </a:r>
                      <a:endParaRPr lang="de-CH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623" marR="76623" marT="38311" marB="38311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de-CH" sz="1050">
                          <a:effectLst/>
                        </a:rPr>
                        <a:t>5</a:t>
                      </a:r>
                      <a:endParaRPr lang="de-CH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623" marR="76623" marT="38311" marB="38311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de-CH" sz="1050">
                          <a:effectLst/>
                        </a:rPr>
                        <a:t>Sehr übersichtlich</a:t>
                      </a:r>
                      <a:endParaRPr lang="de-CH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000" marR="0" marT="0" marB="0" anchor="ctr"/>
                </a:tc>
                <a:extLst>
                  <a:ext uri="{0D108BD9-81ED-4DB2-BD59-A6C34878D82A}">
                    <a16:rowId xmlns:a16="http://schemas.microsoft.com/office/drawing/2014/main" val="938377"/>
                  </a:ext>
                </a:extLst>
              </a:tr>
              <a:tr h="249108">
                <a:tc>
                  <a:txBody>
                    <a:bodyPr/>
                    <a:lstStyle/>
                    <a:p>
                      <a:pPr algn="l"/>
                      <a:r>
                        <a:rPr lang="de-DE" sz="1050" dirty="0">
                          <a:effectLst/>
                        </a:rPr>
                        <a:t>Einfachheit der Struktur</a:t>
                      </a:r>
                      <a:endParaRPr lang="de-CH" sz="105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623" marR="76623" marT="38311" marB="38311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de-CH" sz="1050">
                          <a:effectLst/>
                        </a:rPr>
                        <a:t>4</a:t>
                      </a:r>
                      <a:endParaRPr lang="de-CH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623" marR="76623" marT="38311" marB="38311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de-CH" sz="1050">
                          <a:effectLst/>
                        </a:rPr>
                        <a:t>Einfach und selbsterklärend</a:t>
                      </a:r>
                      <a:endParaRPr lang="de-CH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000" marR="0" marT="0" marB="0" anchor="ctr"/>
                </a:tc>
                <a:extLst>
                  <a:ext uri="{0D108BD9-81ED-4DB2-BD59-A6C34878D82A}">
                    <a16:rowId xmlns:a16="http://schemas.microsoft.com/office/drawing/2014/main" val="3084335949"/>
                  </a:ext>
                </a:extLst>
              </a:tr>
              <a:tr h="249108">
                <a:tc>
                  <a:txBody>
                    <a:bodyPr/>
                    <a:lstStyle/>
                    <a:p>
                      <a:pPr algn="l"/>
                      <a:r>
                        <a:rPr lang="de-DE" sz="1050">
                          <a:effectLst/>
                        </a:rPr>
                        <a:t>Einfachheit der Bedienung</a:t>
                      </a:r>
                      <a:endParaRPr lang="de-CH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623" marR="76623" marT="38311" marB="38311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de-CH" sz="1050">
                          <a:effectLst/>
                        </a:rPr>
                        <a:t>5</a:t>
                      </a:r>
                      <a:endParaRPr lang="de-CH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623" marR="76623" marT="38311" marB="38311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de-CH" sz="1050">
                          <a:effectLst/>
                        </a:rPr>
                        <a:t> </a:t>
                      </a:r>
                      <a:endParaRPr lang="de-CH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000" marR="0" marT="0" marB="0" anchor="ctr"/>
                </a:tc>
                <a:extLst>
                  <a:ext uri="{0D108BD9-81ED-4DB2-BD59-A6C34878D82A}">
                    <a16:rowId xmlns:a16="http://schemas.microsoft.com/office/drawing/2014/main" val="840457578"/>
                  </a:ext>
                </a:extLst>
              </a:tr>
              <a:tr h="249108">
                <a:tc>
                  <a:txBody>
                    <a:bodyPr/>
                    <a:lstStyle/>
                    <a:p>
                      <a:pPr algn="l"/>
                      <a:r>
                        <a:rPr lang="de-DE" sz="1050">
                          <a:effectLst/>
                        </a:rPr>
                        <a:t>Verständlichkeit der Erklärung</a:t>
                      </a:r>
                      <a:endParaRPr lang="de-CH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623" marR="76623" marT="38311" marB="38311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de-CH" sz="1050">
                          <a:effectLst/>
                        </a:rPr>
                        <a:t>5</a:t>
                      </a:r>
                      <a:endParaRPr lang="de-CH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623" marR="76623" marT="38311" marB="38311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de-CH" sz="1050">
                          <a:effectLst/>
                        </a:rPr>
                        <a:t> </a:t>
                      </a:r>
                      <a:endParaRPr lang="de-CH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000" marR="0" marT="0" marB="0" anchor="ctr"/>
                </a:tc>
                <a:extLst>
                  <a:ext uri="{0D108BD9-81ED-4DB2-BD59-A6C34878D82A}">
                    <a16:rowId xmlns:a16="http://schemas.microsoft.com/office/drawing/2014/main" val="3700133229"/>
                  </a:ext>
                </a:extLst>
              </a:tr>
              <a:tr h="368178">
                <a:tc>
                  <a:txBody>
                    <a:bodyPr/>
                    <a:lstStyle/>
                    <a:p>
                      <a:pPr algn="l"/>
                      <a:r>
                        <a:rPr lang="de-DE" sz="1050">
                          <a:effectLst/>
                        </a:rPr>
                        <a:t>Glaubwürdigkeit der Vorhersagen</a:t>
                      </a:r>
                      <a:endParaRPr lang="de-CH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623" marR="76623" marT="38311" marB="38311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de-CH" sz="1050">
                          <a:effectLst/>
                        </a:rPr>
                        <a:t>4</a:t>
                      </a:r>
                      <a:endParaRPr lang="de-CH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623" marR="76623" marT="38311" marB="38311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de-CH" sz="1050">
                          <a:effectLst/>
                        </a:rPr>
                        <a:t>Corona Jahr?</a:t>
                      </a:r>
                      <a:endParaRPr lang="de-CH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000" marR="0" marT="0" marB="0" anchor="ctr"/>
                </a:tc>
                <a:extLst>
                  <a:ext uri="{0D108BD9-81ED-4DB2-BD59-A6C34878D82A}">
                    <a16:rowId xmlns:a16="http://schemas.microsoft.com/office/drawing/2014/main" val="1819375068"/>
                  </a:ext>
                </a:extLst>
              </a:tr>
              <a:tr h="739620">
                <a:tc>
                  <a:txBody>
                    <a:bodyPr/>
                    <a:lstStyle/>
                    <a:p>
                      <a:pPr algn="l"/>
                      <a:r>
                        <a:rPr lang="de-DE" sz="1050">
                          <a:effectLst/>
                        </a:rPr>
                        <a:t>Nachvollziehbarkeit der Vorhersagen</a:t>
                      </a:r>
                      <a:endParaRPr lang="de-CH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623" marR="76623" marT="38311" marB="38311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de-CH" sz="1050">
                          <a:effectLst/>
                        </a:rPr>
                        <a:t>3</a:t>
                      </a:r>
                      <a:endParaRPr lang="de-CH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623" marR="76623" marT="38311" marB="38311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de-CH" sz="1050">
                          <a:effectLst/>
                        </a:rPr>
                        <a:t>Wettervorhersage: bei Sonne meine ich wir haben tend. mehr Gäste.</a:t>
                      </a:r>
                    </a:p>
                    <a:p>
                      <a:pPr algn="l"/>
                      <a:r>
                        <a:rPr lang="de-CH" sz="1050">
                          <a:effectLst/>
                        </a:rPr>
                        <a:t>Bei Regen etwas weniger bis gleichbleibend. </a:t>
                      </a:r>
                    </a:p>
                    <a:p>
                      <a:pPr algn="l"/>
                      <a:r>
                        <a:rPr lang="de-CH" sz="1050">
                          <a:effectLst/>
                        </a:rPr>
                        <a:t>(bei Restaurants trifft deine Vorhersage eher zu wie beim Barbetrieb)</a:t>
                      </a:r>
                      <a:endParaRPr lang="de-CH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000" marR="0" marT="0" marB="0" anchor="ctr"/>
                </a:tc>
                <a:extLst>
                  <a:ext uri="{0D108BD9-81ED-4DB2-BD59-A6C34878D82A}">
                    <a16:rowId xmlns:a16="http://schemas.microsoft.com/office/drawing/2014/main" val="2193003663"/>
                  </a:ext>
                </a:extLst>
              </a:tr>
              <a:tr h="368178">
                <a:tc>
                  <a:txBody>
                    <a:bodyPr/>
                    <a:lstStyle/>
                    <a:p>
                      <a:pPr algn="l"/>
                      <a:r>
                        <a:rPr lang="de-DE" sz="1050">
                          <a:effectLst/>
                        </a:rPr>
                        <a:t>Verständlichkeit der Vorhersagen</a:t>
                      </a:r>
                      <a:endParaRPr lang="de-CH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623" marR="76623" marT="38311" marB="38311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de-CH" sz="1050">
                          <a:effectLst/>
                        </a:rPr>
                        <a:t>5</a:t>
                      </a:r>
                      <a:endParaRPr lang="de-CH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623" marR="76623" marT="38311" marB="38311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de-CH" sz="1050">
                          <a:effectLst/>
                        </a:rPr>
                        <a:t> </a:t>
                      </a:r>
                      <a:endParaRPr lang="de-CH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000" marR="0" marT="0" marB="0" anchor="ctr"/>
                </a:tc>
                <a:extLst>
                  <a:ext uri="{0D108BD9-81ED-4DB2-BD59-A6C34878D82A}">
                    <a16:rowId xmlns:a16="http://schemas.microsoft.com/office/drawing/2014/main" val="855983930"/>
                  </a:ext>
                </a:extLst>
              </a:tr>
              <a:tr h="295847">
                <a:tc>
                  <a:txBody>
                    <a:bodyPr/>
                    <a:lstStyle/>
                    <a:p>
                      <a:pPr algn="l"/>
                      <a:r>
                        <a:rPr lang="de-DE" sz="1050">
                          <a:effectLst/>
                        </a:rPr>
                        <a:t>Nützlichkeit im Alltag</a:t>
                      </a:r>
                      <a:endParaRPr lang="de-CH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623" marR="76623" marT="38311" marB="38311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de-CH" sz="1050">
                          <a:effectLst/>
                        </a:rPr>
                        <a:t>4</a:t>
                      </a:r>
                      <a:endParaRPr lang="de-CH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623" marR="76623" marT="38311" marB="38311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de-CH" sz="1050">
                          <a:effectLst/>
                        </a:rPr>
                        <a:t>Gut damit auch andere Mitarbeiter Bestellungen tätigen können</a:t>
                      </a:r>
                      <a:endParaRPr lang="de-CH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000" marR="0" marT="0" marB="0" anchor="ctr"/>
                </a:tc>
                <a:extLst>
                  <a:ext uri="{0D108BD9-81ED-4DB2-BD59-A6C34878D82A}">
                    <a16:rowId xmlns:a16="http://schemas.microsoft.com/office/drawing/2014/main" val="4289510183"/>
                  </a:ext>
                </a:extLst>
              </a:tr>
              <a:tr h="249108">
                <a:tc>
                  <a:txBody>
                    <a:bodyPr/>
                    <a:lstStyle/>
                    <a:p>
                      <a:pPr algn="l"/>
                      <a:r>
                        <a:rPr lang="de-DE" sz="1050">
                          <a:effectLst/>
                        </a:rPr>
                        <a:t>Verwendbarkeit im Alltag</a:t>
                      </a:r>
                      <a:endParaRPr lang="de-CH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623" marR="76623" marT="38311" marB="38311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de-CH" sz="1050">
                          <a:effectLst/>
                        </a:rPr>
                        <a:t>5</a:t>
                      </a:r>
                      <a:endParaRPr lang="de-CH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623" marR="76623" marT="38311" marB="38311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de-CH" sz="1050" dirty="0">
                          <a:effectLst/>
                        </a:rPr>
                        <a:t>Würde ich sofort anwenden</a:t>
                      </a:r>
                      <a:endParaRPr lang="de-CH" sz="105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000" marR="0" marT="0" marB="0" anchor="ctr"/>
                </a:tc>
                <a:extLst>
                  <a:ext uri="{0D108BD9-81ED-4DB2-BD59-A6C34878D82A}">
                    <a16:rowId xmlns:a16="http://schemas.microsoft.com/office/drawing/2014/main" val="1034508629"/>
                  </a:ext>
                </a:extLst>
              </a:tr>
            </a:tbl>
          </a:graphicData>
        </a:graphic>
      </p:graphicFrame>
      <p:sp>
        <p:nvSpPr>
          <p:cNvPr id="4" name="Rechteck 3">
            <a:extLst>
              <a:ext uri="{FF2B5EF4-FFF2-40B4-BE49-F238E27FC236}">
                <a16:creationId xmlns:a16="http://schemas.microsoft.com/office/drawing/2014/main" id="{B8D97208-A36A-ED4E-8551-984AA3A8A054}"/>
              </a:ext>
            </a:extLst>
          </p:cNvPr>
          <p:cNvSpPr/>
          <p:nvPr/>
        </p:nvSpPr>
        <p:spPr>
          <a:xfrm>
            <a:off x="4904509" y="46074"/>
            <a:ext cx="2244436" cy="44587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>
                <a:solidFill>
                  <a:schemeClr val="tx1"/>
                </a:solidFill>
              </a:rPr>
              <a:t>Tabelle entnommen aus der Email vom 23.12.2020</a:t>
            </a:r>
          </a:p>
        </p:txBody>
      </p:sp>
    </p:spTree>
    <p:extLst>
      <p:ext uri="{BB962C8B-B14F-4D97-AF65-F5344CB8AC3E}">
        <p14:creationId xmlns:p14="http://schemas.microsoft.com/office/powerpoint/2010/main" val="25161069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kt 13" hidden="1">
            <a:extLst>
              <a:ext uri="{FF2B5EF4-FFF2-40B4-BE49-F238E27FC236}">
                <a16:creationId xmlns:a16="http://schemas.microsoft.com/office/drawing/2014/main" id="{CB84490F-30B3-DB4B-BB17-3F184BF63373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786629" y="482895"/>
          <a:ext cx="691" cy="6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05" name="think-cell Folie" r:id="rId6" imgW="7772400" imgH="10058400" progId="TCLayout.ActiveDocument.1">
                  <p:embed/>
                </p:oleObj>
              </mc:Choice>
              <mc:Fallback>
                <p:oleObj name="think-cell Folie" r:id="rId6" imgW="7772400" imgH="10058400" progId="TCLayout.ActiveDocument.1">
                  <p:embed/>
                  <p:pic>
                    <p:nvPicPr>
                      <p:cNvPr id="14" name="Objekt 13" hidden="1">
                        <a:extLst>
                          <a:ext uri="{FF2B5EF4-FFF2-40B4-BE49-F238E27FC236}">
                            <a16:creationId xmlns:a16="http://schemas.microsoft.com/office/drawing/2014/main" id="{CB84490F-30B3-DB4B-BB17-3F184BF6337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786629" y="482895"/>
                        <a:ext cx="691" cy="6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hteck 12" hidden="1">
            <a:extLst>
              <a:ext uri="{FF2B5EF4-FFF2-40B4-BE49-F238E27FC236}">
                <a16:creationId xmlns:a16="http://schemas.microsoft.com/office/drawing/2014/main" id="{109419F6-42AA-6940-BE43-C8748BF59A5B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1785938" y="482204"/>
            <a:ext cx="69099" cy="690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 defTabSz="402325"/>
            <a:endParaRPr lang="fr-FR" sz="788" b="1" err="1">
              <a:solidFill>
                <a:prstClr val="white"/>
              </a:solidFill>
              <a:latin typeface="Helvetica" pitchFamily="2" charset="0"/>
              <a:ea typeface="Verdana" panose="020B0604030504040204" pitchFamily="34" charset="0"/>
              <a:cs typeface="Helvetica"/>
              <a:sym typeface="Helvetica" pitchFamily="2" charset="0"/>
            </a:endParaRP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90963A74-C3F3-C04B-AAAE-7F7D50DFD098}"/>
              </a:ext>
            </a:extLst>
          </p:cNvPr>
          <p:cNvSpPr txBox="1"/>
          <p:nvPr/>
        </p:nvSpPr>
        <p:spPr>
          <a:xfrm>
            <a:off x="287338" y="247749"/>
            <a:ext cx="720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400" b="1" dirty="0">
                <a:solidFill>
                  <a:schemeClr val="tx2"/>
                </a:solidFill>
              </a:rPr>
              <a:t>AUSWERTUNG DER FUNKTIONALITÄT</a:t>
            </a: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F60F01B0-1AEC-1A49-BD13-4A6F58D23918}"/>
              </a:ext>
            </a:extLst>
          </p:cNvPr>
          <p:cNvSpPr/>
          <p:nvPr/>
        </p:nvSpPr>
        <p:spPr>
          <a:xfrm>
            <a:off x="279368" y="1151335"/>
            <a:ext cx="8595203" cy="358065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0000" tIns="180000" rIns="108000" rtlCol="0" anchor="t"/>
          <a:lstStyle/>
          <a:p>
            <a:pPr defTabSz="402325"/>
            <a:endParaRPr lang="de-DE" sz="1200" dirty="0">
              <a:solidFill>
                <a:schemeClr val="tx1"/>
              </a:solidFill>
              <a:latin typeface="Calibri"/>
            </a:endParaRPr>
          </a:p>
          <a:p>
            <a:pPr marL="285750" indent="-285750" defTabSz="402325">
              <a:buFont typeface="Arial" panose="020B0604020202020204" pitchFamily="34" charset="0"/>
              <a:buChar char="•"/>
            </a:pPr>
            <a:endParaRPr lang="de-DE" sz="1400" dirty="0">
              <a:solidFill>
                <a:schemeClr val="tx1"/>
              </a:solidFill>
              <a:latin typeface="Calibri"/>
              <a:cs typeface="Calibri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36540F07-3EFA-284B-B498-65F468FE9ED2}"/>
              </a:ext>
            </a:extLst>
          </p:cNvPr>
          <p:cNvSpPr/>
          <p:nvPr/>
        </p:nvSpPr>
        <p:spPr>
          <a:xfrm>
            <a:off x="251520" y="699542"/>
            <a:ext cx="8712968" cy="307777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>
              <a:spcAft>
                <a:spcPts val="1200"/>
              </a:spcAft>
            </a:pPr>
            <a:r>
              <a:rPr lang="de-DE" sz="1400" dirty="0"/>
              <a:t>Ziel: Feedback bzgl. Nutzbarkeit im täglichen Geschäft erhalten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179556D2-EB22-2648-8C09-1DFD8150DB51}"/>
              </a:ext>
            </a:extLst>
          </p:cNvPr>
          <p:cNvSpPr/>
          <p:nvPr/>
        </p:nvSpPr>
        <p:spPr>
          <a:xfrm>
            <a:off x="4904509" y="46074"/>
            <a:ext cx="2244436" cy="44587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>
                <a:solidFill>
                  <a:schemeClr val="tx1"/>
                </a:solidFill>
              </a:rPr>
              <a:t>Tabelle entnommen aus der Email vom 23.12.2020</a:t>
            </a:r>
          </a:p>
        </p:txBody>
      </p:sp>
      <p:graphicFrame>
        <p:nvGraphicFramePr>
          <p:cNvPr id="2" name="Tabelle 1">
            <a:extLst>
              <a:ext uri="{FF2B5EF4-FFF2-40B4-BE49-F238E27FC236}">
                <a16:creationId xmlns:a16="http://schemas.microsoft.com/office/drawing/2014/main" id="{7FA59CB7-0B97-5A41-BAA0-E3F1887B4B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1219239"/>
              </p:ext>
            </p:extLst>
          </p:nvPr>
        </p:nvGraphicFramePr>
        <p:xfrm>
          <a:off x="374073" y="1215736"/>
          <a:ext cx="8375072" cy="34680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84958">
                  <a:extLst>
                    <a:ext uri="{9D8B030D-6E8A-4147-A177-3AD203B41FA5}">
                      <a16:colId xmlns:a16="http://schemas.microsoft.com/office/drawing/2014/main" val="2142796325"/>
                    </a:ext>
                  </a:extLst>
                </a:gridCol>
                <a:gridCol w="627343">
                  <a:extLst>
                    <a:ext uri="{9D8B030D-6E8A-4147-A177-3AD203B41FA5}">
                      <a16:colId xmlns:a16="http://schemas.microsoft.com/office/drawing/2014/main" val="2904871278"/>
                    </a:ext>
                  </a:extLst>
                </a:gridCol>
                <a:gridCol w="628076">
                  <a:extLst>
                    <a:ext uri="{9D8B030D-6E8A-4147-A177-3AD203B41FA5}">
                      <a16:colId xmlns:a16="http://schemas.microsoft.com/office/drawing/2014/main" val="3189085612"/>
                    </a:ext>
                  </a:extLst>
                </a:gridCol>
                <a:gridCol w="5234695">
                  <a:extLst>
                    <a:ext uri="{9D8B030D-6E8A-4147-A177-3AD203B41FA5}">
                      <a16:colId xmlns:a16="http://schemas.microsoft.com/office/drawing/2014/main" val="323387476"/>
                    </a:ext>
                  </a:extLst>
                </a:gridCol>
              </a:tblGrid>
              <a:tr h="171312">
                <a:tc>
                  <a:txBody>
                    <a:bodyPr/>
                    <a:lstStyle/>
                    <a:p>
                      <a:r>
                        <a:rPr lang="de-DE" sz="1100">
                          <a:effectLst/>
                        </a:rPr>
                        <a:t>Frage</a:t>
                      </a:r>
                      <a:endParaRPr lang="de-CH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413" marR="60413" marT="30207" marB="30207" anchor="ctr"/>
                </a:tc>
                <a:tc>
                  <a:txBody>
                    <a:bodyPr/>
                    <a:lstStyle/>
                    <a:p>
                      <a:r>
                        <a:rPr lang="de-DE" sz="1100">
                          <a:effectLst/>
                        </a:rPr>
                        <a:t>Ja</a:t>
                      </a:r>
                      <a:endParaRPr lang="de-CH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413" marR="60413" marT="30207" marB="30207" anchor="ctr"/>
                </a:tc>
                <a:tc>
                  <a:txBody>
                    <a:bodyPr/>
                    <a:lstStyle/>
                    <a:p>
                      <a:r>
                        <a:rPr lang="de-DE" sz="1100">
                          <a:effectLst/>
                        </a:rPr>
                        <a:t>Nein</a:t>
                      </a:r>
                      <a:endParaRPr lang="de-CH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413" marR="60413" marT="30207" marB="30207" anchor="ctr"/>
                </a:tc>
                <a:tc>
                  <a:txBody>
                    <a:bodyPr/>
                    <a:lstStyle/>
                    <a:p>
                      <a:pPr marL="86360"/>
                      <a:r>
                        <a:rPr lang="de-DE" sz="1100">
                          <a:effectLst/>
                        </a:rPr>
                        <a:t>Begründung / Kommentar </a:t>
                      </a:r>
                      <a:endParaRPr lang="de-CH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334639438"/>
                  </a:ext>
                </a:extLst>
              </a:tr>
              <a:tr h="428857">
                <a:tc>
                  <a:txBody>
                    <a:bodyPr/>
                    <a:lstStyle/>
                    <a:p>
                      <a:r>
                        <a:rPr lang="de-DE" sz="105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Inwiefern vertrauen Sie den Vorhersagen der Applikation?</a:t>
                      </a:r>
                      <a:endParaRPr lang="de-CH" sz="105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0413" marR="60413" marT="30207" marB="30207" anchor="ctr"/>
                </a:tc>
                <a:tc>
                  <a:txBody>
                    <a:bodyPr/>
                    <a:lstStyle/>
                    <a:p>
                      <a:pPr marL="0" marR="0" lvl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CH" sz="105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  <a:endParaRPr lang="de-CH" sz="105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0413" marR="60413" marT="30207" marB="30207" anchor="ctr"/>
                </a:tc>
                <a:tc>
                  <a:txBody>
                    <a:bodyPr/>
                    <a:lstStyle/>
                    <a:p>
                      <a:endParaRPr lang="de-CH" sz="105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0413" marR="60413" marT="30207" marB="30207" anchor="ctr"/>
                </a:tc>
                <a:tc>
                  <a:txBody>
                    <a:bodyPr/>
                    <a:lstStyle/>
                    <a:p>
                      <a:r>
                        <a:rPr lang="de-CH" sz="105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Vertraue ihnen schon ziemlich</a:t>
                      </a:r>
                      <a:endParaRPr lang="de-CH" sz="105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308075867"/>
                  </a:ext>
                </a:extLst>
              </a:tr>
              <a:tr h="428857">
                <a:tc>
                  <a:txBody>
                    <a:bodyPr/>
                    <a:lstStyle/>
                    <a:p>
                      <a:r>
                        <a:rPr lang="de-DE" sz="105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Inwiefern können Sie die Vorhersagen nachvollziehen?</a:t>
                      </a:r>
                      <a:endParaRPr lang="de-CH" sz="105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0413" marR="60413" marT="30207" marB="30207" anchor="ctr"/>
                </a:tc>
                <a:tc>
                  <a:txBody>
                    <a:bodyPr/>
                    <a:lstStyle/>
                    <a:p>
                      <a:r>
                        <a:rPr lang="de-CH" sz="105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  <a:endParaRPr lang="de-CH" sz="105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0413" marR="60413" marT="30207" marB="30207" anchor="ctr"/>
                </a:tc>
                <a:tc>
                  <a:txBody>
                    <a:bodyPr/>
                    <a:lstStyle/>
                    <a:p>
                      <a:endParaRPr lang="de-CH" sz="105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0413" marR="60413" marT="30207" marB="30207" anchor="ctr"/>
                </a:tc>
                <a:tc>
                  <a:txBody>
                    <a:bodyPr/>
                    <a:lstStyle/>
                    <a:p>
                      <a:r>
                        <a:rPr lang="de-CH" sz="105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de-CH" sz="105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731296537"/>
                  </a:ext>
                </a:extLst>
              </a:tr>
              <a:tr h="300084">
                <a:tc>
                  <a:txBody>
                    <a:bodyPr/>
                    <a:lstStyle/>
                    <a:p>
                      <a:r>
                        <a:rPr lang="de-DE" sz="105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Wirken die Vorhersagen für Sie realistisch?</a:t>
                      </a:r>
                      <a:endParaRPr lang="de-CH" sz="105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0413" marR="60413" marT="30207" marB="30207" anchor="ctr"/>
                </a:tc>
                <a:tc>
                  <a:txBody>
                    <a:bodyPr/>
                    <a:lstStyle/>
                    <a:p>
                      <a:r>
                        <a:rPr lang="de-CH" sz="105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  <a:endParaRPr lang="de-CH" sz="105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0413" marR="60413" marT="30207" marB="30207" anchor="ctr"/>
                </a:tc>
                <a:tc>
                  <a:txBody>
                    <a:bodyPr/>
                    <a:lstStyle/>
                    <a:p>
                      <a:endParaRPr lang="de-CH" sz="105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0413" marR="60413" marT="30207" marB="30207" anchor="ctr"/>
                </a:tc>
                <a:tc>
                  <a:txBody>
                    <a:bodyPr/>
                    <a:lstStyle/>
                    <a:p>
                      <a:r>
                        <a:rPr lang="de-CH" sz="105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de-CH" sz="105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758792551"/>
                  </a:ext>
                </a:extLst>
              </a:tr>
              <a:tr h="300084">
                <a:tc>
                  <a:txBody>
                    <a:bodyPr/>
                    <a:lstStyle/>
                    <a:p>
                      <a:r>
                        <a:rPr lang="de-DE" sz="105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Wirken die Vorhersagen für Sie glaubwürdig?</a:t>
                      </a:r>
                      <a:endParaRPr lang="de-CH" sz="105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0413" marR="60413" marT="30207" marB="30207" anchor="ctr"/>
                </a:tc>
                <a:tc>
                  <a:txBody>
                    <a:bodyPr/>
                    <a:lstStyle/>
                    <a:p>
                      <a:r>
                        <a:rPr lang="de-CH" sz="105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  <a:endParaRPr lang="de-CH" sz="105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0413" marR="60413" marT="30207" marB="30207" anchor="ctr"/>
                </a:tc>
                <a:tc>
                  <a:txBody>
                    <a:bodyPr/>
                    <a:lstStyle/>
                    <a:p>
                      <a:endParaRPr lang="de-CH" sz="105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0413" marR="60413" marT="30207" marB="30207" anchor="ctr"/>
                </a:tc>
                <a:tc>
                  <a:txBody>
                    <a:bodyPr/>
                    <a:lstStyle/>
                    <a:p>
                      <a:r>
                        <a:rPr lang="de-CH" sz="105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de-CH" sz="105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049345394"/>
                  </a:ext>
                </a:extLst>
              </a:tr>
              <a:tr h="428857">
                <a:tc>
                  <a:txBody>
                    <a:bodyPr/>
                    <a:lstStyle/>
                    <a:p>
                      <a:r>
                        <a:rPr lang="de-DE" sz="105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Sind die Erklärungen in der App für Sie verständlich?</a:t>
                      </a:r>
                      <a:endParaRPr lang="de-CH" sz="105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0413" marR="60413" marT="30207" marB="30207" anchor="ctr"/>
                </a:tc>
                <a:tc>
                  <a:txBody>
                    <a:bodyPr/>
                    <a:lstStyle/>
                    <a:p>
                      <a:r>
                        <a:rPr lang="de-CH" sz="105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  <a:endParaRPr lang="de-CH" sz="105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0413" marR="60413" marT="30207" marB="30207" anchor="ctr"/>
                </a:tc>
                <a:tc>
                  <a:txBody>
                    <a:bodyPr/>
                    <a:lstStyle/>
                    <a:p>
                      <a:endParaRPr lang="de-CH" sz="105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0413" marR="60413" marT="30207" marB="30207" anchor="ctr"/>
                </a:tc>
                <a:tc>
                  <a:txBody>
                    <a:bodyPr/>
                    <a:lstStyle/>
                    <a:p>
                      <a:r>
                        <a:rPr lang="de-CH" sz="105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Sehr sogar</a:t>
                      </a:r>
                      <a:endParaRPr lang="de-CH" sz="105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884477704"/>
                  </a:ext>
                </a:extLst>
              </a:tr>
              <a:tr h="300084">
                <a:tc>
                  <a:txBody>
                    <a:bodyPr/>
                    <a:lstStyle/>
                    <a:p>
                      <a:r>
                        <a:rPr lang="de-DE" sz="105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Ist die Bedienung der App für Sie intuitiv?</a:t>
                      </a:r>
                      <a:endParaRPr lang="de-CH" sz="105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0413" marR="60413" marT="30207" marB="30207" anchor="ctr"/>
                </a:tc>
                <a:tc>
                  <a:txBody>
                    <a:bodyPr/>
                    <a:lstStyle/>
                    <a:p>
                      <a:r>
                        <a:rPr lang="de-CH" sz="105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  <a:endParaRPr lang="de-CH" sz="105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0413" marR="60413" marT="30207" marB="30207" anchor="ctr"/>
                </a:tc>
                <a:tc>
                  <a:txBody>
                    <a:bodyPr/>
                    <a:lstStyle/>
                    <a:p>
                      <a:endParaRPr lang="de-CH" sz="105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0413" marR="60413" marT="30207" marB="30207" anchor="ctr"/>
                </a:tc>
                <a:tc>
                  <a:txBody>
                    <a:bodyPr/>
                    <a:lstStyle/>
                    <a:p>
                      <a:r>
                        <a:rPr lang="de-CH" sz="105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de-CH" sz="105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878449848"/>
                  </a:ext>
                </a:extLst>
              </a:tr>
              <a:tr h="686401">
                <a:tc>
                  <a:txBody>
                    <a:bodyPr/>
                    <a:lstStyle/>
                    <a:p>
                      <a:r>
                        <a:rPr lang="de-DE" sz="105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Könnten Sie sich vorstellen eine solche Applikation bei der Menüplanung zu verwenden?</a:t>
                      </a:r>
                      <a:endParaRPr lang="de-CH" sz="105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0413" marR="60413" marT="30207" marB="30207" anchor="ctr"/>
                </a:tc>
                <a:tc>
                  <a:txBody>
                    <a:bodyPr/>
                    <a:lstStyle/>
                    <a:p>
                      <a:endParaRPr lang="de-CH" sz="105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0413" marR="60413" marT="30207" marB="30207" anchor="ctr"/>
                </a:tc>
                <a:tc>
                  <a:txBody>
                    <a:bodyPr/>
                    <a:lstStyle/>
                    <a:p>
                      <a:r>
                        <a:rPr lang="de-CH" sz="105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  <a:endParaRPr lang="de-CH" sz="105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0413" marR="60413" marT="30207" marB="30207" anchor="ctr"/>
                </a:tc>
                <a:tc>
                  <a:txBody>
                    <a:bodyPr/>
                    <a:lstStyle/>
                    <a:p>
                      <a:r>
                        <a:rPr lang="de-CH" sz="105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Bei einem Restaurant ganz klares ja.</a:t>
                      </a:r>
                    </a:p>
                    <a:p>
                      <a:r>
                        <a:rPr lang="de-CH" sz="105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Für den Barbetrieb müsste man die Beschriftung (Menü 1 usw.) etwas anpassen, da wir ja nur Getränke und Snacks anbieten</a:t>
                      </a:r>
                      <a:endParaRPr lang="de-CH" sz="105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4243254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920030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kt 13" hidden="1">
            <a:extLst>
              <a:ext uri="{FF2B5EF4-FFF2-40B4-BE49-F238E27FC236}">
                <a16:creationId xmlns:a16="http://schemas.microsoft.com/office/drawing/2014/main" id="{CB84490F-30B3-DB4B-BB17-3F184BF63373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786629" y="482895"/>
          <a:ext cx="691" cy="6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27" name="think-cell Folie" r:id="rId6" imgW="7772400" imgH="10058400" progId="TCLayout.ActiveDocument.1">
                  <p:embed/>
                </p:oleObj>
              </mc:Choice>
              <mc:Fallback>
                <p:oleObj name="think-cell Folie" r:id="rId6" imgW="7772400" imgH="10058400" progId="TCLayout.ActiveDocument.1">
                  <p:embed/>
                  <p:pic>
                    <p:nvPicPr>
                      <p:cNvPr id="14" name="Objekt 13" hidden="1">
                        <a:extLst>
                          <a:ext uri="{FF2B5EF4-FFF2-40B4-BE49-F238E27FC236}">
                            <a16:creationId xmlns:a16="http://schemas.microsoft.com/office/drawing/2014/main" id="{CB84490F-30B3-DB4B-BB17-3F184BF6337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786629" y="482895"/>
                        <a:ext cx="691" cy="6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hteck 12" hidden="1">
            <a:extLst>
              <a:ext uri="{FF2B5EF4-FFF2-40B4-BE49-F238E27FC236}">
                <a16:creationId xmlns:a16="http://schemas.microsoft.com/office/drawing/2014/main" id="{109419F6-42AA-6940-BE43-C8748BF59A5B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1785938" y="482204"/>
            <a:ext cx="69099" cy="690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 defTabSz="402325"/>
            <a:endParaRPr lang="fr-FR" sz="788" b="1" err="1">
              <a:solidFill>
                <a:prstClr val="white"/>
              </a:solidFill>
              <a:latin typeface="Helvetica" pitchFamily="2" charset="0"/>
              <a:ea typeface="Verdana" panose="020B0604030504040204" pitchFamily="34" charset="0"/>
              <a:cs typeface="Helvetica"/>
              <a:sym typeface="Helvetica" pitchFamily="2" charset="0"/>
            </a:endParaRP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90963A74-C3F3-C04B-AAAE-7F7D50DFD098}"/>
              </a:ext>
            </a:extLst>
          </p:cNvPr>
          <p:cNvSpPr txBox="1"/>
          <p:nvPr/>
        </p:nvSpPr>
        <p:spPr>
          <a:xfrm>
            <a:off x="287338" y="247749"/>
            <a:ext cx="720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400" b="1" dirty="0">
                <a:solidFill>
                  <a:schemeClr val="tx2"/>
                </a:solidFill>
              </a:rPr>
              <a:t>FEEDBACK FÜR DIE WEITERENTWICKLUNG</a:t>
            </a: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F60F01B0-1AEC-1A49-BD13-4A6F58D23918}"/>
              </a:ext>
            </a:extLst>
          </p:cNvPr>
          <p:cNvSpPr/>
          <p:nvPr/>
        </p:nvSpPr>
        <p:spPr>
          <a:xfrm>
            <a:off x="279368" y="1151335"/>
            <a:ext cx="8595203" cy="358065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0000" tIns="180000" rIns="108000" rtlCol="0" anchor="t"/>
          <a:lstStyle/>
          <a:p>
            <a:pPr defTabSz="402325"/>
            <a:r>
              <a:rPr lang="de-DE" sz="1400" b="1" dirty="0">
                <a:solidFill>
                  <a:schemeClr val="tx1"/>
                </a:solidFill>
                <a:latin typeface="Calibri"/>
                <a:cs typeface="Calibri"/>
              </a:rPr>
              <a:t>Potenzial für die Weiterentwicklung</a:t>
            </a:r>
          </a:p>
          <a:p>
            <a:pPr marL="285750" indent="-285750" defTabSz="402325">
              <a:buFont typeface="Arial" panose="020B0604020202020204" pitchFamily="34" charset="0"/>
              <a:buChar char="•"/>
            </a:pPr>
            <a:endParaRPr lang="de-DE" sz="1400" b="1" dirty="0">
              <a:solidFill>
                <a:schemeClr val="tx1"/>
              </a:solidFill>
              <a:latin typeface="Calibri"/>
              <a:cs typeface="Calibri"/>
            </a:endParaRPr>
          </a:p>
          <a:p>
            <a:pPr marL="285750" indent="-285750" defTabSz="402325"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tx1"/>
                </a:solidFill>
                <a:latin typeface="Calibri"/>
                <a:cs typeface="Calibri"/>
              </a:rPr>
              <a:t>Gibt es in der Struktur und der Bedienung noch Weiterentwicklungspotenzial?</a:t>
            </a:r>
          </a:p>
          <a:p>
            <a:pPr marL="742950" lvl="1" indent="-285750" defTabSz="402325"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tx1"/>
                </a:solidFill>
                <a:latin typeface="Calibri"/>
                <a:cs typeface="Calibri"/>
              </a:rPr>
              <a:t>Integration einer Instagram Schnittstelle für Werbung</a:t>
            </a:r>
          </a:p>
          <a:p>
            <a:pPr marL="742950" lvl="1" indent="-285750" defTabSz="402325"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tx1"/>
                </a:solidFill>
                <a:latin typeface="Calibri"/>
                <a:cs typeface="Calibri"/>
              </a:rPr>
              <a:t>Für den Barbetrieb bräuchte eine etwas andere Version</a:t>
            </a:r>
          </a:p>
          <a:p>
            <a:pPr marL="742950" lvl="1" indent="-285750" defTabSz="402325">
              <a:buFont typeface="Arial" panose="020B0604020202020204" pitchFamily="34" charset="0"/>
              <a:buChar char="•"/>
            </a:pPr>
            <a:endParaRPr lang="de-DE" sz="1400" dirty="0">
              <a:solidFill>
                <a:schemeClr val="tx1"/>
              </a:solidFill>
              <a:latin typeface="Calibri"/>
              <a:cs typeface="Calibri"/>
            </a:endParaRPr>
          </a:p>
          <a:p>
            <a:pPr marL="285750" indent="-285750" defTabSz="402325"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tx1"/>
                </a:solidFill>
                <a:latin typeface="Calibri"/>
                <a:cs typeface="Calibri"/>
              </a:rPr>
              <a:t>Können die Erklärungen noch einfacher / aussagekräftiger gestaltet werden?</a:t>
            </a:r>
          </a:p>
          <a:p>
            <a:pPr marL="742950" lvl="1" indent="-285750" defTabSz="402325"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tx1"/>
                </a:solidFill>
                <a:latin typeface="Calibri"/>
                <a:cs typeface="Calibri"/>
              </a:rPr>
              <a:t>Finde ich nicht nötig</a:t>
            </a:r>
          </a:p>
          <a:p>
            <a:pPr marL="742950" lvl="1" indent="-285750" defTabSz="402325">
              <a:buFont typeface="Arial" panose="020B0604020202020204" pitchFamily="34" charset="0"/>
              <a:buChar char="•"/>
            </a:pPr>
            <a:endParaRPr lang="de-DE" sz="1400" dirty="0">
              <a:solidFill>
                <a:schemeClr val="tx1"/>
              </a:solidFill>
              <a:latin typeface="Calibri"/>
              <a:cs typeface="Calibri"/>
            </a:endParaRPr>
          </a:p>
          <a:p>
            <a:pPr marL="319088" lvl="1" indent="-309563" defTabSz="402325"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tx1"/>
                </a:solidFill>
                <a:latin typeface="Calibri"/>
                <a:cs typeface="Calibri"/>
              </a:rPr>
              <a:t>Gibt es weiteres Verbesserungspotenzial?</a:t>
            </a:r>
          </a:p>
          <a:p>
            <a:pPr marL="742950" lvl="1" indent="-285750" defTabSz="402325"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tx1"/>
                </a:solidFill>
                <a:latin typeface="Calibri"/>
                <a:cs typeface="Calibri"/>
              </a:rPr>
              <a:t>Kann man nur das Vorjahr speichern? Nehmen wir an die App ginge nächstes Jahr Online. Wären dann nicht die Zahlen etwas ungenau/nicht vertrauenswürdig, da sie ja dieses Jahr (Corona) andere Zahlen gemacht haben wie die Jahre zuvor? 2 bis 5Jahre hinterlegen?</a:t>
            </a:r>
          </a:p>
          <a:p>
            <a:pPr marL="742950" lvl="1" indent="-285750" defTabSz="402325"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tx1"/>
                </a:solidFill>
                <a:latin typeface="Calibri"/>
                <a:cs typeface="Calibri"/>
              </a:rPr>
              <a:t>Beim ersten Mal öffnen der App wäre es gut, einen kleinen Rundgang zu bekommen. Ansonsten muss man selbst herausfinden wie alles funktioniert.</a:t>
            </a:r>
          </a:p>
          <a:p>
            <a:pPr lvl="1" defTabSz="402325"/>
            <a:endParaRPr lang="de-DE" sz="1400" dirty="0">
              <a:solidFill>
                <a:schemeClr val="tx1"/>
              </a:solidFill>
              <a:latin typeface="Calibri"/>
              <a:cs typeface="Calibri"/>
            </a:endParaRPr>
          </a:p>
          <a:p>
            <a:pPr marL="742950" lvl="1" indent="-285750" defTabSz="402325">
              <a:buFont typeface="Arial" panose="020B0604020202020204" pitchFamily="34" charset="0"/>
              <a:buChar char="•"/>
            </a:pPr>
            <a:endParaRPr lang="de-DE" sz="1400" dirty="0">
              <a:solidFill>
                <a:schemeClr val="tx1"/>
              </a:solidFill>
              <a:latin typeface="Calibri"/>
              <a:cs typeface="Calibri"/>
            </a:endParaRPr>
          </a:p>
          <a:p>
            <a:pPr marL="285750" indent="-285750" defTabSz="402325">
              <a:buFont typeface="Arial" panose="020B0604020202020204" pitchFamily="34" charset="0"/>
              <a:buChar char="•"/>
            </a:pPr>
            <a:endParaRPr lang="de-DE" sz="1400" dirty="0">
              <a:solidFill>
                <a:schemeClr val="tx1"/>
              </a:solidFill>
              <a:latin typeface="Calibri"/>
              <a:cs typeface="Calibri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36540F07-3EFA-284B-B498-65F468FE9ED2}"/>
              </a:ext>
            </a:extLst>
          </p:cNvPr>
          <p:cNvSpPr/>
          <p:nvPr/>
        </p:nvSpPr>
        <p:spPr>
          <a:xfrm>
            <a:off x="251520" y="699542"/>
            <a:ext cx="8712968" cy="307777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>
              <a:spcAft>
                <a:spcPts val="1200"/>
              </a:spcAft>
            </a:pPr>
            <a:r>
              <a:rPr lang="de-DE" sz="1400" dirty="0"/>
              <a:t>Ziel: Feedback für die Weiterentwicklung erhalten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6B364505-EC71-334B-8F9F-16C1A6B518E1}"/>
              </a:ext>
            </a:extLst>
          </p:cNvPr>
          <p:cNvSpPr/>
          <p:nvPr/>
        </p:nvSpPr>
        <p:spPr>
          <a:xfrm>
            <a:off x="4904509" y="46074"/>
            <a:ext cx="2244436" cy="44587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>
                <a:solidFill>
                  <a:schemeClr val="tx1"/>
                </a:solidFill>
              </a:rPr>
              <a:t>Tabelle entnommen aus der Email vom 23.12.2020</a:t>
            </a:r>
          </a:p>
        </p:txBody>
      </p:sp>
    </p:spTree>
    <p:extLst>
      <p:ext uri="{BB962C8B-B14F-4D97-AF65-F5344CB8AC3E}">
        <p14:creationId xmlns:p14="http://schemas.microsoft.com/office/powerpoint/2010/main" val="43776461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DraMppnZpndDFATQdQ4HQ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DraMppnZpndDFATQdQ4HQ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DraMppnZpndDFATQdQ4HQ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DraMppnZpndDFATQdQ4HQ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DraMppnZpndDFATQdQ4HQ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DraMppnZpndDFATQdQ4HQ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IWI3 Layout">
  <a:themeElements>
    <a:clrScheme name="Benutzerdefiniert 1">
      <a:dk1>
        <a:sysClr val="windowText" lastClr="000000"/>
      </a:dk1>
      <a:lt1>
        <a:sysClr val="window" lastClr="FFFFFF"/>
      </a:lt1>
      <a:dk2>
        <a:srgbClr val="00802F"/>
      </a:dk2>
      <a:lt2>
        <a:srgbClr val="CCCCCC"/>
      </a:lt2>
      <a:accent1>
        <a:srgbClr val="00802F"/>
      </a:accent1>
      <a:accent2>
        <a:srgbClr val="ACCC3D"/>
      </a:accent2>
      <a:accent3>
        <a:srgbClr val="0067B1"/>
      </a:accent3>
      <a:accent4>
        <a:srgbClr val="95C7E8"/>
      </a:accent4>
      <a:accent5>
        <a:srgbClr val="666666"/>
      </a:accent5>
      <a:accent6>
        <a:srgbClr val="999999"/>
      </a:accent6>
      <a:hlink>
        <a:srgbClr val="95C7E8"/>
      </a:hlink>
      <a:folHlink>
        <a:srgbClr val="000000"/>
      </a:folHlink>
    </a:clrScheme>
    <a:fontScheme name="UNISG CD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4">
            <a:lumMod val="20000"/>
            <a:lumOff val="80000"/>
          </a:schemeClr>
        </a:solidFill>
        <a:ln>
          <a:solidFill>
            <a:schemeClr val="tx2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PT Template" id="{EB35C314-6BC3-9940-958B-8629B7D17C73}" vid="{8F6522FF-69EC-7847-9AD7-D57852467808}"/>
    </a:ext>
  </a:extLst>
</a:theme>
</file>

<file path=ppt/theme/theme2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42A1F3827DA71F448DAC5F4A257F5665" ma:contentTypeVersion="2" ma:contentTypeDescription="Ein neues Dokument erstellen." ma:contentTypeScope="" ma:versionID="1e717dbfa7b7207dfac07c69acddd338">
  <xsd:schema xmlns:xsd="http://www.w3.org/2001/XMLSchema" xmlns:xs="http://www.w3.org/2001/XMLSchema" xmlns:p="http://schemas.microsoft.com/office/2006/metadata/properties" xmlns:ns2="3f370a08-1e6d-4642-a4b6-b6d852aed5f0" targetNamespace="http://schemas.microsoft.com/office/2006/metadata/properties" ma:root="true" ma:fieldsID="1ec3ffebd306b5464ea0dbf21c509c56" ns2:_="">
    <xsd:import namespace="3f370a08-1e6d-4642-a4b6-b6d852aed5f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f370a08-1e6d-4642-a4b6-b6d852aed5f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CDBBB883-F70B-43A4-B01A-B7F597F7B7EF}">
  <ds:schemaRefs>
    <ds:schemaRef ds:uri="3f370a08-1e6d-4642-a4b6-b6d852aed5f0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227BC059-E0DB-465B-8EBC-D93BDF57261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E366B1C-28CE-4544-97EB-72C55EF781EC}">
  <ds:schemaRefs>
    <ds:schemaRef ds:uri="3f370a08-1e6d-4642-a4b6-b6d852aed5f0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IWI3 Layout</Template>
  <TotalTime>0</TotalTime>
  <Words>789</Words>
  <Application>Microsoft Macintosh PowerPoint</Application>
  <PresentationFormat>Bildschirmpräsentation (16:9)</PresentationFormat>
  <Paragraphs>162</Paragraphs>
  <Slides>11</Slides>
  <Notes>7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11</vt:i4>
      </vt:variant>
    </vt:vector>
  </HeadingPairs>
  <TitlesOfParts>
    <vt:vector size="17" baseType="lpstr">
      <vt:lpstr>Arial</vt:lpstr>
      <vt:lpstr>Calibri</vt:lpstr>
      <vt:lpstr>Calibri Light</vt:lpstr>
      <vt:lpstr>Helvetica</vt:lpstr>
      <vt:lpstr>IWI3 Layout</vt:lpstr>
      <vt:lpstr>think-cell Folie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Marxer, NicoleSarina</dc:creator>
  <cp:lastModifiedBy>Philipp Schmelzer</cp:lastModifiedBy>
  <cp:revision>37</cp:revision>
  <cp:lastPrinted>2020-03-29T12:41:23Z</cp:lastPrinted>
  <dcterms:created xsi:type="dcterms:W3CDTF">2019-10-08T08:06:46Z</dcterms:created>
  <dcterms:modified xsi:type="dcterms:W3CDTF">2021-01-12T14:02:44Z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0x01010042A1F3827DA71F448DAC5F4A257F5665</vt:lpwstr>
  </property>
</Properties>
</file>